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035184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077325"/>
            <a:ext cx="10515600" cy="1558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64695"/>
            <a:ext cx="10515600" cy="122599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494675"/>
            <a:ext cx="10515600" cy="1225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F32B18-9DAE-4942-B0ED-FE1BA41625C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AE945E-E953-49FA-A8A9-D59F0A5FEB8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lnSpc>
          <a:spcPct val="90000"/>
        </a:lnSpc>
        <a:spcBef>
          <a:spcPts val="0"/>
        </a:spcBef>
        <a:buNone/>
        <a:defRPr sz="4400">
          <a:solidFill>
            <a:srgbClr val="797600"/>
          </a:solidFill>
          <a:latin typeface="Arial Black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4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5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6.png"/><Relationship Id="rId11" Type="http://schemas.openxmlformats.org/officeDocument/2006/relationships/oleObject" Target="../embeddings/oleObject5.bin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5167745" y="3901765"/>
            <a:ext cx="649778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Контактная информация: </a:t>
            </a:r>
            <a:r>
              <a:rPr lang="ru-RU" sz="2400">
                <a:solidFill>
                  <a:srgbClr val="002060"/>
                </a:solidFill>
                <a:latin typeface="Arial"/>
                <a:cs typeface="Arial"/>
              </a:rPr>
              <a:t>238171 Калининградская область</a:t>
            </a:r>
            <a:endParaRPr/>
          </a:p>
          <a:p>
            <a:pPr>
              <a:defRPr/>
            </a:pPr>
            <a:r>
              <a:rPr lang="ru-RU" sz="2400">
                <a:solidFill>
                  <a:srgbClr val="002060"/>
                </a:solidFill>
                <a:latin typeface="Arial"/>
                <a:cs typeface="Arial"/>
              </a:rPr>
              <a:t> Черняховский район </a:t>
            </a:r>
            <a:endParaRPr/>
          </a:p>
          <a:p>
            <a:pPr>
              <a:defRPr/>
            </a:pPr>
            <a:r>
              <a:rPr lang="ru-RU" sz="2400">
                <a:solidFill>
                  <a:srgbClr val="002060"/>
                </a:solidFill>
                <a:latin typeface="Arial"/>
                <a:cs typeface="Arial"/>
              </a:rPr>
              <a:t>п.Привольное ,ул.1-я  Школьная,1</a:t>
            </a:r>
            <a:endParaRPr/>
          </a:p>
          <a:p>
            <a:pPr>
              <a:defRPr/>
            </a:pPr>
            <a:r>
              <a:rPr lang="ru-RU" sz="2400">
                <a:solidFill>
                  <a:srgbClr val="002060"/>
                </a:solidFill>
                <a:latin typeface="Arial"/>
                <a:cs typeface="Arial"/>
              </a:rPr>
              <a:t>тел.(8401141) 9-22-41 </a:t>
            </a:r>
            <a:endParaRPr lang="ru-RU" sz="2400" b="1"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mail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privolnoesosh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@</a:t>
            </a:r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yandex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.</a:t>
            </a:r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ru</a:t>
            </a:r>
            <a:endParaRPr lang="ru-RU" sz="240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br>
              <a:rPr lang="ru-RU" sz="2400">
                <a:latin typeface="Times New Roman"/>
                <a:cs typeface="Times New Roman"/>
              </a:rPr>
            </a:br>
            <a:br>
              <a:rPr lang="ru-RU" sz="4000" b="1">
                <a:latin typeface="Times New Roman"/>
                <a:cs typeface="Times New Roman"/>
              </a:rPr>
            </a:br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618509" y="248238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0C0"/>
                </a:solidFill>
                <a:latin typeface="Arial"/>
                <a:cs typeface="Arial"/>
              </a:rPr>
              <a:t>         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Историко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 - краеведческий музей 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                  «Наследники Победы»</a:t>
            </a:r>
            <a:endParaRPr lang="ru-RU" sz="24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08364" y="556688"/>
            <a:ext cx="9227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                                                           </a:t>
            </a:r>
            <a:r>
              <a:rPr lang="ru-RU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РОССИЙСКАЯ ФЕДЕРАЦИЯ</a:t>
            </a:r>
            <a:endParaRPr lang="ru-RU" b="1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                                                   КАЛИНИНГРАДСКАЯ ОБЛАСТЬ</a:t>
            </a:r>
            <a:endParaRPr lang="ru-RU" b="1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    МУНИЦИПАЛЬНОЕ АВТОНОМНОЕ ОБЩЕОБРАЗОВАТЕЛЬНОЕ УЧРЕЖДЕНИЕ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             «ПРИВОЛЬНЕНСКАЯ СРЕДНЯЯ ОБЩЕОБРАЗОВАТЕЛЬНАЯ ШКОЛА»</a:t>
            </a:r>
            <a:r>
              <a:rPr lang="ru-RU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06679"/>
            <a:ext cx="218235" cy="2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, </a:t>
            </a:r>
            <a:endParaRPr lang="en-US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645920" y="548641"/>
            <a:ext cx="58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</a:rPr>
              <a:t>ОСНОВНЫЕ НАПРАВЛЕНИЯ ДЕЯТЕЛЬНОСТИ МУЗЕЯ</a:t>
            </a:r>
            <a:endParaRPr lang="ru-RU" sz="2000" b="1">
              <a:solidFill>
                <a:srgbClr val="002060"/>
              </a:solidFill>
            </a:endParaRPr>
          </a:p>
        </p:txBody>
      </p:sp>
      <p:pic>
        <p:nvPicPr>
          <p:cNvPr id="5" name="Picture 3" descr="C:\Users\User\Downloads\172852059489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13955" y="2926081"/>
            <a:ext cx="3592285" cy="327184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 bwMode="auto">
          <a:xfrm>
            <a:off x="2011679" y="1031965"/>
            <a:ext cx="50310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1.Поисково – исследовательское                      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 2.Фондовое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3.Экскурсионно – просветительское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4.Экспозиционное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5.Презентационное</a:t>
            </a:r>
            <a:endParaRPr lang="ru-RU" sz="2000">
              <a:solidFill>
                <a:srgbClr val="002060"/>
              </a:solidFill>
            </a:endParaRPr>
          </a:p>
        </p:txBody>
      </p:sp>
      <p:pic>
        <p:nvPicPr>
          <p:cNvPr id="7" name="Picture 4" descr="C:\Users\User\Downloads\172852062293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582296" y="365759"/>
            <a:ext cx="2622237" cy="28738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8" name="Picture 2" descr="C:\Users\User\Downloads\172851943739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271552" y="2913017"/>
            <a:ext cx="3322259" cy="33095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9" name="Picture 1" descr="F:\Восточ.прусс\IMG_0048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697193" y="3370216"/>
            <a:ext cx="3942606" cy="28477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На сайт музея\-5290039660489334016_12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44583" y="3252650"/>
            <a:ext cx="3461657" cy="23578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9939" name="Picture 3" descr="C:\Users\User\Desktop\На сайт музея\-5289488616185256062_1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32421" y="4101737"/>
            <a:ext cx="3763026" cy="218149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 bwMode="auto">
          <a:xfrm>
            <a:off x="4193176" y="470263"/>
            <a:ext cx="36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</a:rPr>
              <a:t>ОРГАНИЗАЦИЯ РАБОТЫ МУЗЕЯ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19333" y="965499"/>
            <a:ext cx="112950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Музей работает по программе «Наследники Победы». В системе гражданского – патриотического воспитания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 именно музей способен расширить палитру применяемых учебными заведениями методов эмоционального 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Воздействия, «оживить» время, приблизить историческое событие к жизни современного общества, сделать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 историю наглядной, осязаемой, постижимой. Коллекция музея направлена на то, чтобы показать молодому 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Поколению ратные подвиги отцов и дедов, показать истоки патриотизма, обеспечить преемственность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 гражданских традиций.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Школьный музей, учащиеся школы постоянно участвуют в патриотических акциях: уход за братскими могилами,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«Вахты памяти», «Сирень Победы», «Письмо солдату».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7" name="Picture 2" descr="C:\Users\User\Desktop\На сайт музея\На сайт\9 мая 2015г\100_9746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27198" y="3135086"/>
            <a:ext cx="3524722" cy="241662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о школьные\Фото стендыыы 2\IMG_20210521_134117.jpg"/>
          <p:cNvPicPr/>
          <p:nvPr/>
        </p:nvPicPr>
        <p:blipFill>
          <a:blip r:embed="rId2"/>
          <a:stretch/>
        </p:blipFill>
        <p:spPr bwMode="auto">
          <a:xfrm>
            <a:off x="783771" y="822960"/>
            <a:ext cx="4519749" cy="236437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Desktop\Фото школьные\Фото стендыыы 2\IMG_20210521_135850.jpg"/>
          <p:cNvPicPr/>
          <p:nvPr/>
        </p:nvPicPr>
        <p:blipFill>
          <a:blip r:embed="rId3"/>
          <a:stretch/>
        </p:blipFill>
        <p:spPr bwMode="auto">
          <a:xfrm>
            <a:off x="6648994" y="888277"/>
            <a:ext cx="4558938" cy="23643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4611189" y="326573"/>
            <a:ext cx="240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АЛЛЕЯ  ПАМЯТИ</a:t>
            </a:r>
            <a:endParaRPr lang="ru-RU" sz="2400" b="1">
              <a:solidFill>
                <a:srgbClr val="002060"/>
              </a:solidFill>
            </a:endParaRPr>
          </a:p>
        </p:txBody>
      </p:sp>
      <p:pic>
        <p:nvPicPr>
          <p:cNvPr id="9" name="Picture 3" descr="C:\Users\User\Desktop\На сайт музея\На сайт\Сирень Победы 17.04.2015\100_966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114798" y="3445331"/>
            <a:ext cx="3827417" cy="268400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4976948" y="6139543"/>
            <a:ext cx="190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СИРЕНЬ ПОБЕДЫ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ФЛЕШКА черная\LTAWA\Фото школьные\Фото стендыыы 2\IMG_20220214_10432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0526" y="669472"/>
            <a:ext cx="4741817" cy="27660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1507" name="Picture 3" descr="C:\Users\User\Desktop\ФЛЕШКА черная\LTAWA\Фото школьные\Фото стендыыы 2\IMG_20220214_111807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48549" y="702131"/>
            <a:ext cx="4728754" cy="27987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 bwMode="auto">
          <a:xfrm>
            <a:off x="3840480" y="339634"/>
            <a:ext cx="422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</a:rPr>
              <a:t>ВСТРЕЧА  С ВОИНАМИ  АФГАНЦАМИ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011679" y="3435533"/>
            <a:ext cx="208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ПИСЬМО СОЛДАТУ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6" name="Picture 2" descr="C:\Users\User\Desktop\ФЛЕШКА черная\LTAWA\Фото школьные\Фото стендыыы 2\IMG-20210507-WA000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23406" y="3902529"/>
            <a:ext cx="4088674" cy="258971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Рисунок 6" descr="C:\Users\User\Desktop\Фото школьные\Фото стендыыы 2\IMG_20210512_103004.jpg"/>
          <p:cNvPicPr/>
          <p:nvPr/>
        </p:nvPicPr>
        <p:blipFill>
          <a:blip r:embed="rId5"/>
          <a:stretch/>
        </p:blipFill>
        <p:spPr bwMode="auto">
          <a:xfrm>
            <a:off x="6426926" y="3971109"/>
            <a:ext cx="4676503" cy="240519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7158446" y="3540033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СМОТР ПЕСНИ И СТРОЯ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83326" y="1797357"/>
          <a:ext cx="2677885" cy="4405232"/>
        </p:xfrm>
        <a:graphic>
          <a:graphicData uri="http://schemas.openxmlformats.org/presentationml/2006/ole">
            <p:oleObj name="oleObj" r:id="rId3" imgW="0" imgH="0" progId="FoxitReader.Document">
              <p:embed/>
              <p:pic>
                <p:nvPicPr>
                  <p:cNvPr id="39940" name=""/>
                  <p:cNvPicPr/>
                  <p:nvPr/>
                </p:nvPicPr>
                <p:blipFill>
                  <a:blip r:embed="rId2"/>
                  <a:stretch/>
                </p:blipFill>
                <p:spPr bwMode="auto">
                  <a:xfrm>
                    <a:off x="483326" y="1797357"/>
                    <a:ext cx="2677885" cy="440523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047769" y="1802675"/>
          <a:ext cx="2595385" cy="4454435"/>
        </p:xfrm>
        <a:graphic>
          <a:graphicData uri="http://schemas.openxmlformats.org/presentationml/2006/ole">
            <p:oleObj name="oleObj" r:id="rId5" imgW="0" imgH="0" progId="FoxitReader.Document">
              <p:embed/>
              <p:pic>
                <p:nvPicPr>
                  <p:cNvPr id="39941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3047769" y="1802675"/>
                    <a:ext cx="2595385" cy="4454435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368193" y="1881050"/>
          <a:ext cx="2103762" cy="4321538"/>
        </p:xfrm>
        <a:graphic>
          <a:graphicData uri="http://schemas.openxmlformats.org/presentationml/2006/ole">
            <p:oleObj name="oleObj" r:id="rId7" imgW="0" imgH="0" progId="FoxitReader.Document">
              <p:embed/>
              <p:pic>
                <p:nvPicPr>
                  <p:cNvPr id="39942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5368193" y="1881050"/>
                    <a:ext cx="2103762" cy="432153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7268460" y="1946366"/>
          <a:ext cx="2019232" cy="4167051"/>
        </p:xfrm>
        <a:graphic>
          <a:graphicData uri="http://schemas.openxmlformats.org/presentationml/2006/ole">
            <p:oleObj name="oleObj" r:id="rId9" imgW="0" imgH="0" progId="FoxitReader.Document">
              <p:embed/>
              <p:pic>
                <p:nvPicPr>
                  <p:cNvPr id="39943" name=""/>
                  <p:cNvPicPr/>
                  <p:nvPr/>
                </p:nvPicPr>
                <p:blipFill>
                  <a:blip r:embed="rId8"/>
                  <a:stretch/>
                </p:blipFill>
                <p:spPr bwMode="auto">
                  <a:xfrm>
                    <a:off x="7268460" y="1946366"/>
                    <a:ext cx="2019232" cy="4167051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193177" y="640080"/>
            <a:ext cx="301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НАШИ ДОСТИЖЕНИЯ</a:t>
            </a:r>
            <a:endParaRPr lang="ru-RU" sz="2400" b="1">
              <a:solidFill>
                <a:srgbClr val="002060"/>
              </a:solidFill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8984841" y="1698172"/>
          <a:ext cx="2693353" cy="4598126"/>
        </p:xfrm>
        <a:graphic>
          <a:graphicData uri="http://schemas.openxmlformats.org/presentationml/2006/ole">
            <p:oleObj name="oleObj" r:id="rId11" imgW="0" imgH="0" progId="FoxitReader.Document">
              <p:embed/>
              <p:pic>
                <p:nvPicPr>
                  <p:cNvPr id="39944" name=""/>
                  <p:cNvPicPr/>
                  <p:nvPr/>
                </p:nvPicPr>
                <p:blipFill>
                  <a:blip r:embed="rId10"/>
                  <a:stretch/>
                </p:blipFill>
                <p:spPr bwMode="auto">
                  <a:xfrm>
                    <a:off x="8984841" y="1698172"/>
                    <a:ext cx="2693353" cy="4598126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На сайт музея\1728517967108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53143" y="444137"/>
            <a:ext cx="10789919" cy="59174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533140" y="527259"/>
            <a:ext cx="384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Сведения о руководителе музея</a:t>
            </a:r>
            <a:endParaRPr lang="ru-RU" sz="2000">
              <a:solidFill>
                <a:srgbClr val="002060"/>
              </a:solidFill>
            </a:endParaRPr>
          </a:p>
        </p:txBody>
      </p:sp>
      <p:pic>
        <p:nvPicPr>
          <p:cNvPr id="19458" name="Picture 2" descr="C:\Users\User\Desktop\ФЛЕШКА черная\LTAWA\Фото школьные\Фото стендыыы 2\IMG-20220324-WA000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27462" y="1109616"/>
            <a:ext cx="3899807" cy="519974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 bwMode="auto">
          <a:xfrm>
            <a:off x="5225142" y="1110343"/>
            <a:ext cx="6322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</a:rPr>
              <a:t>Нагорная Елена Ивановна</a:t>
            </a:r>
            <a:r>
              <a:rPr lang="ru-RU" sz="2000">
                <a:solidFill>
                  <a:srgbClr val="002060"/>
                </a:solidFill>
              </a:rPr>
              <a:t>, 05.04.1956г.р. Окончила Полтавский педагогический институт </a:t>
            </a:r>
            <a:r>
              <a:rPr lang="ru-RU" sz="2000">
                <a:solidFill>
                  <a:srgbClr val="002060"/>
                </a:solidFill>
              </a:rPr>
              <a:t>им.В.Г.Короленко</a:t>
            </a:r>
            <a:r>
              <a:rPr lang="ru-RU" sz="2000">
                <a:solidFill>
                  <a:srgbClr val="002060"/>
                </a:solidFill>
              </a:rPr>
              <a:t> в 1982г. по специальности учитель истории и обществознания. Общий трудовой стаж 45 лет, педагогический 35 лет. В МАОУ «</a:t>
            </a:r>
            <a:r>
              <a:rPr lang="ru-RU" sz="2000">
                <a:solidFill>
                  <a:srgbClr val="002060"/>
                </a:solidFill>
              </a:rPr>
              <a:t>Привольненская</a:t>
            </a:r>
            <a:r>
              <a:rPr lang="ru-RU" sz="2000">
                <a:solidFill>
                  <a:srgbClr val="002060"/>
                </a:solidFill>
              </a:rPr>
              <a:t> СОШ» работает с 2008 г. учителем истории и обществознания. В 2023 г.назначена руководителем школьного музея</a:t>
            </a:r>
            <a:r>
              <a:rPr lang="ru-RU" sz="200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9235441" y="783772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ЭКСПОЗИЦИИ МУЗЕЯ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3" name="Picture 5" descr="C:\Users\User\Desktop\На сайт музея\172851796702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05394" y="600891"/>
            <a:ext cx="1985555" cy="56170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4" descr="C:\Users\User\Desktop\На сайт музея\172851796701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47258" y="587829"/>
            <a:ext cx="2090056" cy="568234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 bwMode="auto">
          <a:xfrm>
            <a:off x="8255726" y="1541418"/>
            <a:ext cx="3448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b="1">
                <a:solidFill>
                  <a:srgbClr val="002060"/>
                </a:solidFill>
              </a:rPr>
              <a:t>История школы</a:t>
            </a:r>
            <a:endParaRPr/>
          </a:p>
          <a:p>
            <a:pPr marL="342900" indent="-342900">
              <a:buAutoNum type="arabicPeriod"/>
              <a:defRPr/>
            </a:pPr>
            <a:endParaRPr lang="ru-RU"/>
          </a:p>
          <a:p>
            <a:pPr marL="342900" indent="-342900">
              <a:defRPr/>
            </a:pPr>
            <a:r>
              <a:rPr lang="ru-RU" b="1">
                <a:solidFill>
                  <a:srgbClr val="002060"/>
                </a:solidFill>
              </a:rPr>
              <a:t>2. История пос.Привольное</a:t>
            </a:r>
            <a:endParaRPr/>
          </a:p>
          <a:p>
            <a:pPr marL="342900" indent="-342900">
              <a:defRPr/>
            </a:pPr>
            <a:endParaRPr lang="ru-RU"/>
          </a:p>
          <a:p>
            <a:pPr marL="342900" indent="-342900">
              <a:defRPr/>
            </a:pPr>
            <a:r>
              <a:rPr lang="ru-RU" b="1">
                <a:solidFill>
                  <a:srgbClr val="002060"/>
                </a:solidFill>
              </a:rPr>
              <a:t>3.Великая Отечественная война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6" name="Picture 3" descr="C:\Users\User\Desktop\На сайт музея\172851796700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297680" y="587830"/>
            <a:ext cx="2074274" cy="56431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2" descr="C:\Users\User\Desktop\На сайт музея\1728517966978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400800" y="627017"/>
            <a:ext cx="2024743" cy="568234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 bwMode="auto">
          <a:xfrm>
            <a:off x="8516982" y="3135085"/>
            <a:ext cx="18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Служу Отечеству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а сайт музея\-5193032957911227563_12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53588" y="378822"/>
            <a:ext cx="5826035" cy="305670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2" descr="C:\Users\User\Desktop\На сайт музея\-5193032957911227566_1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79713" y="3631473"/>
            <a:ext cx="5852161" cy="286076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 bwMode="auto">
          <a:xfrm>
            <a:off x="8451669" y="979715"/>
            <a:ext cx="222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</a:rPr>
              <a:t>ТЕМЫ ЭКСКУРСИЙ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858000" y="1711234"/>
            <a:ext cx="47639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1.Прошлое и настоящее нашего поселка</a:t>
            </a:r>
            <a:endParaRPr/>
          </a:p>
          <a:p>
            <a:pPr>
              <a:defRPr/>
            </a:pPr>
            <a:endParaRPr lang="ru-RU" sz="200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2.Привольненская средняя школа в лицах</a:t>
            </a:r>
            <a:endParaRPr/>
          </a:p>
          <a:p>
            <a:pPr>
              <a:defRPr/>
            </a:pPr>
            <a:endParaRPr lang="ru-RU" sz="200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3.И помнит мир спасенный…</a:t>
            </a:r>
            <a:endParaRPr/>
          </a:p>
          <a:p>
            <a:pPr>
              <a:defRPr/>
            </a:pPr>
            <a:endParaRPr lang="ru-RU" sz="200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4.Время выбрало нас</a:t>
            </a:r>
            <a:endParaRPr lang="ru-RU" sz="20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5543006" y="71751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Основной фонд историко-краеведческого музея формировался учителями истории, работавшими в 80-90-е годы</a:t>
            </a:r>
            <a:r>
              <a:rPr lang="en-US" sz="200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прошлого века: </a:t>
            </a: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Новосад</a:t>
            </a: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 О.В., </a:t>
            </a: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Баландина</a:t>
            </a: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 Е.Э., Кленовый А.В. Особый вклад  в пополнение фонда музея новыми экспонатами внес Кленовый А.В.. Он создал историко-краеведческий клуб «Белый ворон» и вместе с многочисленными членами клуба, организовал работу по сбору  экспонатов. </a:t>
            </a:r>
            <a:endParaRPr/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ea typeface="Times New Roman"/>
                <a:cs typeface="Times New Roman"/>
              </a:rPr>
              <a:t>Музей располагает основными и вспомогательными фондами. Основной фонд музея имеет разделы экспозиции. Музейный фонд постоянно пополняется, сведения о поступлениях регистрируются в книге учета основного фонда музея школы.</a:t>
            </a:r>
            <a:endParaRPr/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cs typeface="Times New Roman"/>
              </a:rPr>
              <a:t>Основная экспозиция музея расположена в учебном здании МАОУ»</a:t>
            </a:r>
            <a:r>
              <a:rPr lang="ru-RU" sz="2000">
                <a:solidFill>
                  <a:srgbClr val="002060"/>
                </a:solidFill>
                <a:cs typeface="Times New Roman"/>
              </a:rPr>
              <a:t>Привольненская</a:t>
            </a:r>
            <a:r>
              <a:rPr lang="ru-RU" sz="2000">
                <a:solidFill>
                  <a:srgbClr val="002060"/>
                </a:solidFill>
                <a:cs typeface="Times New Roman"/>
              </a:rPr>
              <a:t> СОШ», 2 этаж, рекреация (</a:t>
            </a:r>
            <a:r>
              <a:rPr lang="en-US" sz="2000">
                <a:solidFill>
                  <a:srgbClr val="002060"/>
                </a:solidFill>
                <a:cs typeface="Times New Roman"/>
              </a:rPr>
              <a:t>S </a:t>
            </a:r>
            <a:r>
              <a:rPr lang="ru-RU" sz="2000">
                <a:solidFill>
                  <a:srgbClr val="002060"/>
                </a:solidFill>
                <a:cs typeface="Times New Roman"/>
              </a:rPr>
              <a:t>– 52 кв.м)</a:t>
            </a:r>
            <a:endParaRPr/>
          </a:p>
        </p:txBody>
      </p:sp>
      <p:pic>
        <p:nvPicPr>
          <p:cNvPr id="3" name="Picture 2" descr="C:\Users\User\Desktop\На сайт музея\IMG-20240920-WA0004 (3)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66206" y="1319349"/>
            <a:ext cx="4676503" cy="37359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 bwMode="auto">
          <a:xfrm>
            <a:off x="979714" y="5394960"/>
            <a:ext cx="3095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             </a:t>
            </a:r>
            <a:r>
              <a:rPr lang="ru-RU" sz="2000" b="1">
                <a:solidFill>
                  <a:srgbClr val="002060"/>
                </a:solidFill>
              </a:rPr>
              <a:t>Общий вид музея</a:t>
            </a:r>
            <a:endParaRPr lang="ru-RU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5832566" y="610496"/>
            <a:ext cx="559743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Фонды школьного историко-краеведческого музея 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представляют собой собрание различных предметов, соответствующих профилю и тематике музея и поделены на две группы: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основной – 230 подлинных предметов материальной и духовной культуры;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вспомогательный –120 предметы-копии точно воспроизводящие подлинники и научно-вспомогательные материалы. В общей классификации музейных предметов основной фонд подразделяется на группы. Особую значимость занимает первая группа - это вещевые предметы. К ним относятся: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-орудия труда: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-домашняя утварь: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-остатки оружия и боеприпасов времен Великой Отечественной войн: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-военное снаряжение.</a:t>
            </a:r>
            <a:endParaRPr/>
          </a:p>
          <a:p>
            <a:pPr lvl="0">
              <a:defRPr/>
            </a:pPr>
            <a:r>
              <a:rPr lang="ru-RU">
                <a:solidFill>
                  <a:srgbClr val="002060"/>
                </a:solidFill>
              </a:rPr>
              <a:t>Вторую группу материалов основного фонда составляют письменные источники: книги, облигации займов, грамоты, удостоверения.</a:t>
            </a:r>
            <a:endParaRPr/>
          </a:p>
          <a:p>
            <a:pPr lvl="0">
              <a:defRPr/>
            </a:pPr>
            <a:endParaRPr lang="ru-RU">
              <a:solidFill>
                <a:srgbClr val="002060"/>
              </a:solidFill>
            </a:endParaRPr>
          </a:p>
          <a:p>
            <a:pPr lvl="0">
              <a:defRPr/>
            </a:pPr>
            <a:endParaRPr lang="ru-RU">
              <a:solidFill>
                <a:srgbClr val="002060"/>
              </a:solidFill>
            </a:endParaRPr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74711"/>
            <a:ext cx="6690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43021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:</a:t>
            </a:r>
            <a:endParaRPr lang="ru-RU" sz="11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2" descr="C:\Users\User\Desktop\На сайт музея\IMG-20240920-WA0005 (2)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06845" y="3709851"/>
            <a:ext cx="4975497" cy="2436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3" name="Picture 3" descr="C:\Users\User\Downloads\-5193032957911227550_1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3771" y="483325"/>
            <a:ext cx="4807131" cy="30305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а сайт музея\1728517967060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5726" y="901337"/>
            <a:ext cx="5255623" cy="428461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 bwMode="auto">
          <a:xfrm>
            <a:off x="6217921" y="1502228"/>
            <a:ext cx="53427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Третью группу памятников основного фонда составляют изобразительные источники: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-фотографии участников войны 1941-1945гг. И тружеников тыла;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-карты боевых операций в годы Великой Отечественной войны.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Все эти материалы основного фонда – вещевые, письменные, изобразительные, фото и кинодокументы – являются базовым материалом для раскрытия каждой экспозиции музея.</a:t>
            </a:r>
            <a:endParaRPr lang="ru-RU" sz="20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5760336" y="1496083"/>
            <a:ext cx="604203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Разнообразен по своему составу и вспомогательный 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фонд музея.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Важное место в экспозициях отводится копиям 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фотографий, запечатлевших историю поселка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 Привольное.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К вспомогательному фонду относятся пояснительные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 материалы: карты, планы, диаграммы, схемы, 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Презентации, составленные и оформленные самими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 учащимися в процессе учебных и внеклассных </a:t>
            </a:r>
            <a:endParaRPr/>
          </a:p>
          <a:p>
            <a:pPr>
              <a:defRPr/>
            </a:pPr>
            <a:r>
              <a:rPr lang="ru-RU" sz="2000">
                <a:solidFill>
                  <a:srgbClr val="002060"/>
                </a:solidFill>
              </a:rPr>
              <a:t>занятий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В музее хранятся школьные дневники, тетради учащихся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 разных лет выпуска, а также альбомы пионерских отрядов</a:t>
            </a:r>
            <a:r>
              <a:rPr lang="ru-RU"/>
              <a:t>.</a:t>
            </a:r>
            <a:endParaRPr lang="ru-RU"/>
          </a:p>
        </p:txBody>
      </p:sp>
      <p:pic>
        <p:nvPicPr>
          <p:cNvPr id="7" name="Picture 3" descr="C:\Users\User\Downloads\-5193032957911227554_12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22960" y="470263"/>
            <a:ext cx="4611189" cy="30567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3793" name="Picture 1" descr="C:\Users\User\Downloads\-5193032957911227552_1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3772" y="3749040"/>
            <a:ext cx="4637314" cy="261257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00 ааа 3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Р7-Офис/7.2.2.36</Application>
  <DocSecurity>0</DocSecurity>
  <PresentationFormat>Произвольный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 Универсальный</dc:title>
  <dc:subject/>
  <dc:creator>Эрика</dc:creator>
  <cp:keywords/>
  <dc:description/>
  <dc:identifier/>
  <dc:language/>
  <cp:lastModifiedBy/>
  <cp:revision>61</cp:revision>
  <dcterms:created xsi:type="dcterms:W3CDTF">2021-11-02T07:02:31Z</dcterms:created>
  <dcterms:modified xsi:type="dcterms:W3CDTF">2024-10-10T06:36:09Z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159171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S9.1.2</vt:lpwstr>
  </property>
</Properties>
</file>