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sldIdLst>
    <p:sldId id="267" r:id="rId2"/>
    <p:sldId id="256" r:id="rId3"/>
    <p:sldId id="258" r:id="rId4"/>
    <p:sldId id="259" r:id="rId5"/>
    <p:sldId id="260" r:id="rId6"/>
    <p:sldId id="268" r:id="rId7"/>
    <p:sldId id="269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0" r:id="rId16"/>
    <p:sldId id="284" r:id="rId17"/>
    <p:sldId id="285" r:id="rId18"/>
    <p:sldId id="286" r:id="rId19"/>
    <p:sldId id="287" r:id="rId20"/>
    <p:sldId id="288" r:id="rId21"/>
    <p:sldId id="289" r:id="rId22"/>
    <p:sldId id="272" r:id="rId23"/>
    <p:sldId id="283" r:id="rId24"/>
    <p:sldId id="271" r:id="rId25"/>
    <p:sldId id="282" r:id="rId26"/>
    <p:sldId id="290" r:id="rId27"/>
  </p:sldIdLst>
  <p:sldSz cx="12192000" cy="6858000"/>
  <p:notesSz cx="12192000" cy="6858000"/>
  <p:embeddedFontLst>
    <p:embeddedFont>
      <p:font typeface="JCRMLE+Times New Roman Bold" panose="020B0604020202020204" charset="0"/>
      <p:regular r:id="rId28"/>
    </p:embeddedFont>
    <p:embeddedFont>
      <p:font typeface="BSANIV+Arial Bold" panose="020B0604020202020204" charset="0"/>
      <p:regular r:id="rId29"/>
    </p:embeddedFont>
    <p:embeddedFont>
      <p:font typeface="SGTJIL+Times New Roman Bold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EBWMJ+Arial Bold" panose="020B0604020202020204" charset="0"/>
      <p:regular r:id="rId35"/>
    </p:embeddedFont>
    <p:embeddedFont>
      <p:font typeface="VAHUJM+Times New Roman" panose="020B0604020202020204" charset="0"/>
      <p:regular r:id="rId36"/>
    </p:embeddedFont>
    <p:embeddedFont>
      <p:font typeface="IDFJKK+Arial" panose="020B0604020202020204" charset="0"/>
      <p:regular r:id="rId37"/>
    </p:embeddedFont>
    <p:embeddedFont>
      <p:font typeface="DLEEKU+Times New Roman" panose="020B0604020202020204" charset="0"/>
      <p:regular r:id="rId3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2" y="3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6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4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4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9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0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0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7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8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0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5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2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404664"/>
            <a:ext cx="11856640" cy="541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522732" lvl="0" algn="ctr">
              <a:lnSpc>
                <a:spcPts val="3126"/>
              </a:lnSpc>
            </a:pP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2732" lvl="0" algn="ctr">
              <a:lnSpc>
                <a:spcPts val="3126"/>
              </a:lnSpc>
            </a:pP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2732" lvl="0"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spc="-1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ru-RU" sz="3600" b="1" spc="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3600" b="1" spc="2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2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600" b="1" spc="2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22732"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spc="1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федерального</a:t>
            </a:r>
            <a:r>
              <a:rPr lang="ru-RU" sz="3600" b="1" spc="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3600" b="1" spc="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spc="5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285"/>
              </a:spcBef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  </a:t>
            </a:r>
            <a:r>
              <a:rPr lang="ru-RU" sz="3600" b="1" spc="-2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ru-RU" sz="3600" b="1" spc="-2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spc="-24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9976" lvl="0" algn="ctr">
              <a:spcBef>
                <a:spcPts val="236"/>
              </a:spcBef>
            </a:pPr>
            <a:r>
              <a:rPr lang="ru-RU" sz="36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сельской </a:t>
            </a:r>
            <a:r>
              <a:rPr lang="ru-RU" sz="3600" b="1" spc="-1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  <a:r>
              <a:rPr lang="ru-RU" sz="3600" b="1" spc="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3795" lvl="0" algn="ctr">
              <a:spcBef>
                <a:spcPts val="286"/>
              </a:spcBef>
            </a:pPr>
            <a:r>
              <a:rPr lang="ru-RU" sz="3600" b="1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малых</a:t>
            </a:r>
            <a:r>
              <a:rPr lang="ru-RU" sz="3600" b="1" spc="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</a:t>
            </a:r>
            <a:r>
              <a:rPr lang="ru-RU" sz="3600" b="1" spc="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начали</a:t>
            </a:r>
            <a:r>
              <a:rPr lang="ru-RU" sz="3600" b="1" spc="80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323" lvl="0" algn="ctr">
              <a:spcBef>
                <a:spcPts val="286"/>
              </a:spcBef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  <a:r>
              <a:rPr lang="ru-RU" sz="3600" b="1" spc="2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600" b="1" spc="4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1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</a:t>
            </a:r>
            <a:r>
              <a:rPr lang="ru-RU" sz="3600" b="1" spc="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1121663" lvl="0" algn="ctr">
              <a:spcBef>
                <a:spcPts val="235"/>
              </a:spcBef>
            </a:pPr>
            <a:r>
              <a:rPr lang="ru-RU" sz="3600" b="1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гуманитарного</a:t>
            </a:r>
            <a:r>
              <a:rPr lang="ru-RU" sz="3600" b="1" spc="4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профилей</a:t>
            </a:r>
          </a:p>
          <a:p>
            <a:pPr marL="1121663" lvl="0" algn="ctr">
              <a:spcBef>
                <a:spcPts val="235"/>
              </a:spcBef>
            </a:pPr>
            <a:r>
              <a:rPr lang="ru-RU" sz="3600" b="1" spc="-4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«Точки</a:t>
            </a:r>
            <a:r>
              <a:rPr lang="ru-RU" sz="3600" b="1" spc="6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1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ru-RU" sz="3600" b="1" spc="-1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9218" name="Picture 2" descr="C:\Users\1392684\Desktop\ТОЧКА РОСТА\Фото точка роста\Лабораторные работы по физике, химии, биологии\Л.Р. Изменение температуры воды со времене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215798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392684\Desktop\ТОЧКА РОСТА\Фото точка роста\Лабораторные работы по физике, химии, биологии\Л.Р. физика Изучение закона Ом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3965" y="1963747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10242" name="Picture 2" descr="C:\Users\1392684\Desktop\ТОЧКА РОСТА\Фото точка роста\Лабораторные работы по физике, химии, биологии\Л.Р. химия Определение ph сред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815" y="2192147"/>
            <a:ext cx="5082849" cy="3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392684\Desktop\ТОЧКА РОСТА\Фото точка роста\20220919_092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471931" y="2055133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11266" name="Picture 2" descr="C:\Users\1392684\Desktop\ТОЧКА РОСТА\Фото точка роста\10-03-2024_14-39-23\1710070605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26" y="1556790"/>
            <a:ext cx="3812137" cy="50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1392684\AppData\Local\Temp\Tmp_view\1710070605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06" y="1425377"/>
            <a:ext cx="3910697" cy="521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1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15362" name="Picture 2" descr="C:\Users\1392684\AppData\Local\Temp\Tmp_view\1710070605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1463" y="1556791"/>
            <a:ext cx="3622288" cy="48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1392684\AppData\Local\Temp\Tmp_view\1710070605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50" y="1742501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sp>
        <p:nvSpPr>
          <p:cNvPr id="4" name="AutoShape 2" descr="17100708455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17100708455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 descr="C:\Users\1392684\Desktop\ТОЧКА РОСТА\Фото точка роста\1710070845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79" y="2252629"/>
            <a:ext cx="5834729" cy="43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1392684\Desktop\ТОЧКА РОСТА\Фото точка роста\1710070845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87" y="1357328"/>
            <a:ext cx="3961734" cy="52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14337" name="Picture 1" descr="C:\Users\1392684\Desktop\ТОЧКА РОСТА\Фото точка роста\10-03-2024_15-19-02\1710073012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31" y="1556792"/>
            <a:ext cx="3812136" cy="508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1392684\Desktop\ТОЧКА РОСТА\Фото точка роста\10-03-2024_15-19-02\1710073012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4328"/>
            <a:ext cx="3793872" cy="50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17410" name="Picture 2" descr="C:\Users\1392684\Desktop\ТОЧКА РОСТА\Фото точка роста\10-03-2024_15-19-02\1710073203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01" y="1702007"/>
            <a:ext cx="3594311" cy="47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1392684\Desktop\ТОЧКА РОСТА\Фото точка роста\10-03-2024_15-29-54\1710073275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08" y="1702007"/>
            <a:ext cx="3574058" cy="47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18433" name="Picture 1" descr="C:\Users\1392684\Desktop\ТОЧКА РОСТА\Фото точка роста\10-03-2024_15-29-54\1710073275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7" y="1644907"/>
            <a:ext cx="3535011" cy="472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1392684\Desktop\ТОЧКА РОСТА\Фото точка роста\10-03-2024_15-29-54\17100732756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05" y="1556791"/>
            <a:ext cx="3666882" cy="49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19458" name="Picture 2" descr="C:\Users\1392684\Desktop\ТОЧКА РОСТА\Фото точка роста\10-03-2024_15-29-54\1710073275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45" y="1556791"/>
            <a:ext cx="3795629" cy="50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1392684\Desktop\ТОЧКА РОСТА\Фото точка роста\10-03-2024_15-29-54\17100732756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25" y="1556791"/>
            <a:ext cx="3795628" cy="50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20482" name="Picture 2" descr="C:\Users\1392684\Desktop\ТОЧКА РОСТА\Фото точка роста\1710073083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690473"/>
            <a:ext cx="359786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1392684\Desktop\ТОЧКА РОСТА\Фото точка роста\1710073084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37" y="1659314"/>
            <a:ext cx="3621234" cy="48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495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6510" y="1576390"/>
            <a:ext cx="9207811" cy="2434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654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0000"/>
                </a:solidFill>
                <a:latin typeface="REBWMJ+Arial Bold"/>
                <a:cs typeface="REBWMJ+Arial Bold"/>
              </a:rPr>
              <a:t>Центр </a:t>
            </a:r>
            <a:r>
              <a:rPr sz="4000" b="1" spc="-13" dirty="0">
                <a:solidFill>
                  <a:srgbClr val="FF0000"/>
                </a:solidFill>
                <a:latin typeface="REBWMJ+Arial Bold"/>
                <a:cs typeface="REBWMJ+Arial Bold"/>
              </a:rPr>
              <a:t>образования</a:t>
            </a:r>
          </a:p>
          <a:p>
            <a:pPr marL="1504442" marR="0">
              <a:lnSpc>
                <a:spcPts val="4464"/>
              </a:lnSpc>
              <a:spcBef>
                <a:spcPts val="335"/>
              </a:spcBef>
              <a:spcAft>
                <a:spcPts val="0"/>
              </a:spcAft>
            </a:pPr>
            <a:r>
              <a:rPr sz="4000" b="1" spc="-17" dirty="0">
                <a:solidFill>
                  <a:srgbClr val="FF0000"/>
                </a:solidFill>
                <a:latin typeface="REBWMJ+Arial Bold"/>
                <a:cs typeface="REBWMJ+Arial Bold"/>
              </a:rPr>
              <a:t>естественно</a:t>
            </a:r>
            <a:r>
              <a:rPr sz="4000" b="1" dirty="0">
                <a:solidFill>
                  <a:srgbClr val="FF0000"/>
                </a:solidFill>
                <a:latin typeface="BSANIV+Arial Bold"/>
                <a:cs typeface="BSANIV+Arial Bold"/>
              </a:rPr>
              <a:t>-</a:t>
            </a:r>
            <a:r>
              <a:rPr sz="4000" b="1" spc="-11" dirty="0">
                <a:solidFill>
                  <a:srgbClr val="FF0000"/>
                </a:solidFill>
                <a:latin typeface="REBWMJ+Arial Bold"/>
                <a:cs typeface="REBWMJ+Arial Bold"/>
              </a:rPr>
              <a:t>научного</a:t>
            </a:r>
            <a:r>
              <a:rPr sz="4000" b="1" spc="41" dirty="0">
                <a:solidFill>
                  <a:srgbClr val="FF0000"/>
                </a:solidFill>
                <a:latin typeface="REBWMJ+Arial Bold"/>
                <a:cs typeface="REBWMJ+Arial Bold"/>
              </a:rPr>
              <a:t> </a:t>
            </a:r>
            <a:r>
              <a:rPr sz="4000" b="1" dirty="0">
                <a:solidFill>
                  <a:srgbClr val="FF0000"/>
                </a:solidFill>
                <a:latin typeface="REBWMJ+Arial Bold"/>
                <a:cs typeface="REBWMJ+Arial Bold"/>
              </a:rPr>
              <a:t>и</a:t>
            </a:r>
          </a:p>
          <a:p>
            <a:pPr marL="0" marR="0">
              <a:lnSpc>
                <a:spcPts val="4466"/>
              </a:lnSpc>
              <a:spcBef>
                <a:spcPts val="335"/>
              </a:spcBef>
              <a:spcAft>
                <a:spcPts val="0"/>
              </a:spcAft>
            </a:pPr>
            <a:r>
              <a:rPr sz="4000" b="1" spc="-26" dirty="0">
                <a:solidFill>
                  <a:srgbClr val="FF0000"/>
                </a:solidFill>
                <a:latin typeface="REBWMJ+Arial Bold"/>
                <a:cs typeface="REBWMJ+Arial Bold"/>
              </a:rPr>
              <a:t>технологического</a:t>
            </a:r>
            <a:r>
              <a:rPr sz="4000" b="1" dirty="0">
                <a:solidFill>
                  <a:srgbClr val="FF0000"/>
                </a:solidFill>
                <a:latin typeface="REBWMJ+Arial Bold"/>
                <a:cs typeface="REBWMJ+Arial Bold"/>
              </a:rPr>
              <a:t> </a:t>
            </a:r>
            <a:r>
              <a:rPr sz="4000" b="1" spc="-14" dirty="0">
                <a:solidFill>
                  <a:srgbClr val="FF0000"/>
                </a:solidFill>
                <a:latin typeface="REBWMJ+Arial Bold"/>
                <a:cs typeface="REBWMJ+Arial Bold"/>
              </a:rPr>
              <a:t>направленностей</a:t>
            </a:r>
          </a:p>
          <a:p>
            <a:pPr marL="2760218" marR="0">
              <a:lnSpc>
                <a:spcPts val="4464"/>
              </a:lnSpc>
              <a:spcBef>
                <a:spcPts val="335"/>
              </a:spcBef>
              <a:spcAft>
                <a:spcPts val="0"/>
              </a:spcAft>
            </a:pPr>
            <a:r>
              <a:rPr sz="4000" b="1" spc="-61" dirty="0">
                <a:solidFill>
                  <a:srgbClr val="FF0000"/>
                </a:solidFill>
                <a:latin typeface="REBWMJ+Arial Bold"/>
                <a:cs typeface="REBWMJ+Arial Bold"/>
              </a:rPr>
              <a:t>«Точка</a:t>
            </a:r>
            <a:r>
              <a:rPr sz="4000" b="1" spc="58" dirty="0">
                <a:solidFill>
                  <a:srgbClr val="FF0000"/>
                </a:solidFill>
                <a:latin typeface="REBWMJ+Arial Bold"/>
                <a:cs typeface="REBWMJ+Arial Bold"/>
              </a:rPr>
              <a:t> </a:t>
            </a:r>
            <a:r>
              <a:rPr sz="4000" b="1" spc="-15" dirty="0">
                <a:solidFill>
                  <a:srgbClr val="FF0000"/>
                </a:solidFill>
                <a:latin typeface="REBWMJ+Arial Bold"/>
                <a:cs typeface="REBWMJ+Arial Bold"/>
              </a:rPr>
              <a:t>роста»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67608" y="4015023"/>
            <a:ext cx="8208911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8" smtClean="0">
                <a:solidFill>
                  <a:srgbClr val="FF0000"/>
                </a:solidFill>
                <a:latin typeface="REBWMJ+Arial Bold"/>
                <a:cs typeface="REBWMJ+Arial Bold"/>
              </a:rPr>
              <a:t>М</a:t>
            </a:r>
            <a:r>
              <a:rPr lang="ru-RU" sz="4000" b="1" spc="-38" dirty="0" smtClean="0">
                <a:solidFill>
                  <a:srgbClr val="FF0000"/>
                </a:solidFill>
                <a:latin typeface="REBWMJ+Arial Bold"/>
                <a:cs typeface="REBWMJ+Arial Bold"/>
              </a:rPr>
              <a:t>АОУ «</a:t>
            </a:r>
            <a:r>
              <a:rPr lang="ru-RU" sz="4000" b="1" spc="-38" dirty="0" err="1" smtClean="0">
                <a:solidFill>
                  <a:srgbClr val="FF0000"/>
                </a:solidFill>
                <a:latin typeface="REBWMJ+Arial Bold"/>
                <a:cs typeface="REBWMJ+Arial Bold"/>
              </a:rPr>
              <a:t>Привольненская</a:t>
            </a:r>
            <a:r>
              <a:rPr lang="ru-RU" sz="4000" b="1" spc="-38" dirty="0" smtClean="0">
                <a:solidFill>
                  <a:srgbClr val="FF0000"/>
                </a:solidFill>
                <a:latin typeface="REBWMJ+Arial Bold"/>
                <a:cs typeface="REBWMJ+Arial Bold"/>
              </a:rPr>
              <a:t> СО</a:t>
            </a:r>
            <a:r>
              <a:rPr sz="4000" b="1" dirty="0" smtClean="0">
                <a:solidFill>
                  <a:srgbClr val="FF0000"/>
                </a:solidFill>
                <a:latin typeface="REBWMJ+Arial Bold"/>
                <a:cs typeface="REBWMJ+Arial Bold"/>
              </a:rPr>
              <a:t>Ш</a:t>
            </a:r>
            <a:r>
              <a:rPr sz="4000" b="1" dirty="0">
                <a:solidFill>
                  <a:srgbClr val="FF0000"/>
                </a:solidFill>
                <a:latin typeface="REBWMJ+Arial Bold"/>
                <a:cs typeface="REBWMJ+Arial Bold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21506" name="Picture 2" descr="C:\Users\1392684\Desktop\ТОЧКА РОСТА\Фото точка роста\1710073084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76" y="1733818"/>
            <a:ext cx="3546595" cy="472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1392684\Desktop\ТОЧКА РОСТА\Фото точка роста\17100731159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0" y="1733819"/>
            <a:ext cx="3546594" cy="47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22530" name="Picture 2" descr="C:\Users\1392684\Desktop\ТОЧКА РОСТА\Фото точка роста\1710073169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1841" y="1758071"/>
            <a:ext cx="3564637" cy="47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1392684\Desktop\ТОЧКА РОСТА\Фото точка роста\17100731626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790" y="1758071"/>
            <a:ext cx="3543614" cy="472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1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Защита проектов по биологии. 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5122" name="Picture 2" descr="C:\Users\1392684\Desktop\ТОЧКА РОСТА\Фото точка роста\OLXvtHLGmk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2060848"/>
            <a:ext cx="6301352" cy="419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392684\Desktop\ТОЧКА РОСТА\Фото точка роста\20220919_093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9819" y="2039838"/>
            <a:ext cx="4729062" cy="439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16386" name="Picture 2" descr="C:\Users\1392684\Desktop\ТОЧКА РОСТА\Фото точка роста\10-03-2024_15-19-02\1710073012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86" y="2237183"/>
            <a:ext cx="5328679" cy="399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1392684\Desktop\ТОЧКА РОСТА\Фото точка роста\10-03-2024_15-19-02\1710073012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003180"/>
            <a:ext cx="3172884" cy="423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Сетевое взаимодействие с МАОУ «СОШ №4» </a:t>
            </a:r>
            <a:r>
              <a:rPr lang="ru-RU" sz="2800" b="1" dirty="0" err="1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г.Черняховска</a:t>
            </a:r>
            <a:endParaRPr lang="ru-RU" sz="2800" b="1" dirty="0" smtClean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6146" name="Picture 2" descr="Точка роста на осенних каникулах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637724"/>
            <a:ext cx="3754734" cy="50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392684\Desktop\ТОЧКА РОСТА\Фото точка роста\20221031_105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1298" y="2175970"/>
            <a:ext cx="5025577" cy="37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Сетевое взаимодействие </a:t>
            </a:r>
          </a:p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с МАОУ «СОШ№4  г. Черняховска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6" name="Picture 6" descr="C:\Users\1392684\Desktop\ТОЧКА РОСТА\Фото точка роста\1710070845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6" y="1553127"/>
            <a:ext cx="3806115" cy="50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C:\Users\1392684\Desktop\ТОЧКА РОСТА\Фото точка роста\1710070845523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38" y="1553127"/>
            <a:ext cx="3806115" cy="50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9336" y="-24669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 rot="10800000" flipV="1">
            <a:off x="1199456" y="2465768"/>
            <a:ext cx="7488832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Спасибо за внимание!</a:t>
            </a:r>
            <a:endParaRPr sz="54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29673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246101"/>
            <a:ext cx="12192000" cy="307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543" y="260647"/>
            <a:ext cx="10306896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Целями</a:t>
            </a:r>
            <a:r>
              <a:rPr sz="2800" b="1" spc="-1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sz="2800" b="1" spc="2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sz="2800" b="1" spc="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spc="-3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2800" b="1" spc="-3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</a:t>
            </a:r>
            <a:r>
              <a:rPr sz="2800" b="1" spc="2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роста» являются: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1423" y="945494"/>
            <a:ext cx="10513169" cy="458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 smtClean="0">
                <a:solidFill>
                  <a:srgbClr val="1C42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-17" dirty="0" smtClean="0">
                <a:solidFill>
                  <a:srgbClr val="1C42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</a:t>
            </a: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sz="2400" spc="-35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</a:t>
            </a: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sz="2400" spc="-1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spc="-1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sz="2400" spc="103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2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spc="-22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Привольненская</a:t>
            </a:r>
            <a:r>
              <a:rPr lang="ru-RU" sz="2400" spc="-22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50000"/>
              </a:lnSpc>
              <a:spcBef>
                <a:spcPts val="322"/>
              </a:spcBef>
              <a:spcAft>
                <a:spcPts val="0"/>
              </a:spcAft>
            </a:pP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21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</a:t>
            </a:r>
            <a:r>
              <a:rPr sz="2400" spc="203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sz="2400" spc="202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sz="2400" spc="222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2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освоении</a:t>
            </a:r>
            <a:r>
              <a:rPr sz="2400" spc="19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sz="2400" spc="213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sz="2400" spc="205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</a:t>
            </a:r>
            <a:r>
              <a:rPr sz="2400" spc="-19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</a:t>
            </a:r>
            <a:r>
              <a:rPr sz="2400" spc="222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</a:t>
            </a:r>
            <a:r>
              <a:rPr sz="2400" spc="-19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50000"/>
              </a:lnSpc>
              <a:spcBef>
                <a:spcPts val="323"/>
              </a:spcBef>
              <a:spcAft>
                <a:spcPts val="0"/>
              </a:spcAft>
            </a:pP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1014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sz="2400" spc="985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sz="2400" spc="1002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sz="2400" spc="1026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400" spc="1014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97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</a:t>
            </a:r>
            <a:r>
              <a:rPr sz="2400" spc="-17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</a:t>
            </a:r>
            <a:r>
              <a:rPr sz="2400" spc="1028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</a:t>
            </a:r>
            <a:r>
              <a:rPr sz="2400" spc="-19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323"/>
              </a:spcBef>
              <a:spcAft>
                <a:spcPts val="0"/>
              </a:spcAft>
            </a:pPr>
            <a:endParaRPr lang="ru-RU" sz="2400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323"/>
              </a:spcBef>
              <a:spcAft>
                <a:spcPts val="0"/>
              </a:spcAft>
            </a:pPr>
            <a:endParaRPr sz="2400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423" y="4423369"/>
            <a:ext cx="1022513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727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</a:t>
            </a:r>
            <a:r>
              <a:rPr sz="2400" spc="724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</a:t>
            </a:r>
            <a:r>
              <a:rPr sz="2400" spc="728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sz="2400" spc="739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sz="2400" spc="743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717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</a:t>
            </a:r>
            <a:r>
              <a:rPr sz="2400" spc="734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sz="2400" spc="722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«Физика»,</a:t>
            </a:r>
            <a:r>
              <a:rPr sz="2400" spc="744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35527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4972" y="617134"/>
            <a:ext cx="10205643" cy="173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</a:t>
            </a:r>
            <a:r>
              <a:rPr sz="2400" b="1" spc="1260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spc="-42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</a:t>
            </a:r>
            <a:r>
              <a:rPr sz="2400" b="1" spc="1304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роста»</a:t>
            </a:r>
            <a:r>
              <a:rPr sz="2400" b="1" spc="1259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в</a:t>
            </a:r>
            <a:r>
              <a:rPr sz="2400" b="1" spc="1260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АОУ</a:t>
            </a:r>
            <a:r>
              <a:rPr lang="ru-RU" sz="2400" b="1" spc="1252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lang="ru-RU" sz="2400" b="1" spc="-127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</a:t>
            </a:r>
            <a:r>
              <a:rPr lang="ru-RU" sz="2400" b="1" spc="-127" dirty="0" err="1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Привольненская</a:t>
            </a:r>
            <a:r>
              <a:rPr lang="ru-RU" sz="2400" b="1" spc="-127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СОШ»</a:t>
            </a:r>
            <a:r>
              <a:rPr lang="ru-RU" sz="24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dirty="0" err="1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обеспечит</a:t>
            </a:r>
            <a:r>
              <a:rPr sz="2400" b="1" spc="2375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повышение</a:t>
            </a:r>
            <a:r>
              <a:rPr sz="2400" b="1" spc="2373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spc="-18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охвата</a:t>
            </a:r>
            <a:r>
              <a:rPr sz="2400" b="1" spc="2386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spc="-17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обучающихся</a:t>
            </a:r>
            <a:r>
              <a:rPr sz="2400" b="1" spc="2398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spc="-15" dirty="0" err="1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школы</a:t>
            </a:r>
            <a:r>
              <a:rPr lang="ru-RU" sz="2400" b="1" spc="-15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 </a:t>
            </a:r>
            <a:r>
              <a:rPr sz="2400" b="1" dirty="0" err="1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программами</a:t>
            </a:r>
            <a:r>
              <a:rPr sz="2400" b="1" spc="2223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spc="-14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основного</a:t>
            </a:r>
            <a:r>
              <a:rPr sz="2400" b="1" spc="2238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spc="-1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общего</a:t>
            </a:r>
            <a:r>
              <a:rPr sz="2400" b="1" spc="2233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и</a:t>
            </a:r>
            <a:r>
              <a:rPr sz="2400" b="1" spc="2217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dirty="0" err="1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дополнительного</a:t>
            </a:r>
            <a:r>
              <a:rPr lang="ru-RU" sz="24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о</a:t>
            </a:r>
            <a:r>
              <a:rPr sz="2400" b="1" dirty="0" err="1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бразования</a:t>
            </a:r>
            <a:r>
              <a:rPr sz="2400" b="1" spc="2372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естественно</a:t>
            </a:r>
            <a:r>
              <a:rPr sz="2400" b="1" dirty="0">
                <a:solidFill>
                  <a:srgbClr val="FF0000"/>
                </a:solidFill>
                <a:latin typeface="SGTJIL+Times New Roman Bold"/>
                <a:cs typeface="SGTJIL+Times New Roman Bold"/>
              </a:rPr>
              <a:t>-</a:t>
            </a:r>
            <a:r>
              <a:rPr sz="2400" b="1" spc="-18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научной</a:t>
            </a:r>
            <a:r>
              <a:rPr sz="2400" b="1" spc="238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и</a:t>
            </a:r>
            <a:r>
              <a:rPr sz="2400" b="1" spc="2373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dirty="0" err="1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технологической</a:t>
            </a:r>
            <a:r>
              <a:rPr lang="ru-RU" sz="24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dirty="0" err="1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направленности</a:t>
            </a:r>
            <a:r>
              <a:rPr sz="2400" b="1" spc="3993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dirty="0" err="1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использованием</a:t>
            </a:r>
            <a:r>
              <a:rPr sz="2400" b="1" spc="4007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400" b="1" spc="-11" dirty="0" err="1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современного</a:t>
            </a:r>
            <a:r>
              <a:rPr lang="ru-RU" sz="2400" b="1" spc="-1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 </a:t>
            </a:r>
            <a:r>
              <a:rPr sz="2400" b="1" spc="-25" dirty="0" err="1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оборудования</a:t>
            </a:r>
            <a:r>
              <a:rPr sz="2400" b="1" dirty="0">
                <a:solidFill>
                  <a:srgbClr val="FF0000"/>
                </a:solidFill>
                <a:latin typeface="SGTJIL+Times New Roman Bold"/>
                <a:cs typeface="SGTJIL+Times New Roman Bold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4973" y="2636912"/>
            <a:ext cx="9845604" cy="4101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212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Центр</a:t>
            </a:r>
            <a:r>
              <a:rPr sz="2200" spc="1193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-46" dirty="0">
                <a:solidFill>
                  <a:srgbClr val="191919"/>
                </a:solidFill>
                <a:latin typeface="VAHUJM+Times New Roman"/>
                <a:cs typeface="VAHUJM+Times New Roman"/>
              </a:rPr>
              <a:t>«Точка</a:t>
            </a:r>
            <a:r>
              <a:rPr sz="2200" spc="124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13" dirty="0">
                <a:solidFill>
                  <a:srgbClr val="191919"/>
                </a:solidFill>
                <a:latin typeface="VAHUJM+Times New Roman"/>
                <a:cs typeface="VAHUJM+Times New Roman"/>
              </a:rPr>
              <a:t>роста»</a:t>
            </a:r>
            <a:r>
              <a:rPr sz="2200" spc="1179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 err="1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осна</a:t>
            </a:r>
            <a:r>
              <a:rPr lang="ru-RU" sz="2200" dirty="0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щ</a:t>
            </a:r>
            <a:r>
              <a:rPr sz="2200" dirty="0" err="1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ен</a:t>
            </a:r>
            <a:r>
              <a:rPr sz="2200" spc="1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всем</a:t>
            </a:r>
            <a:r>
              <a:rPr sz="2200" spc="1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необходимым</a:t>
            </a:r>
            <a:r>
              <a:rPr sz="2200" spc="1218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-13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оборудованием,</a:t>
            </a:r>
          </a:p>
          <a:p>
            <a:pPr marL="0" marR="0">
              <a:lnSpc>
                <a:spcPct val="150000"/>
              </a:lnSpc>
              <a:spcBef>
                <a:spcPts val="322"/>
              </a:spcBef>
              <a:spcAft>
                <a:spcPts val="0"/>
              </a:spcAft>
            </a:pPr>
            <a:r>
              <a:rPr sz="2200" spc="-16" dirty="0">
                <a:solidFill>
                  <a:srgbClr val="191919"/>
                </a:solidFill>
                <a:latin typeface="VAHUJM+Times New Roman"/>
                <a:cs typeface="VAHUJM+Times New Roman"/>
              </a:rPr>
              <a:t>расходными</a:t>
            </a:r>
            <a:r>
              <a:rPr sz="2200" spc="697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материалами,</a:t>
            </a:r>
            <a:r>
              <a:rPr sz="2200" spc="69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средствами</a:t>
            </a:r>
            <a:r>
              <a:rPr sz="2200" spc="69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-14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обучения</a:t>
            </a:r>
            <a:r>
              <a:rPr sz="2200" spc="70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и</a:t>
            </a:r>
            <a:r>
              <a:rPr sz="2200" spc="6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воспитания</a:t>
            </a:r>
            <a:r>
              <a:rPr sz="2200" spc="688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 err="1">
                <a:solidFill>
                  <a:srgbClr val="191919"/>
                </a:solidFill>
                <a:latin typeface="VAHUJM+Times New Roman"/>
                <a:cs typeface="VAHUJM+Times New Roman"/>
              </a:rPr>
              <a:t>для</a:t>
            </a:r>
            <a:r>
              <a:rPr sz="2200" spc="679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 err="1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достижения</a:t>
            </a:r>
            <a:r>
              <a:rPr lang="ru-RU" sz="2200" dirty="0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   </a:t>
            </a:r>
            <a:r>
              <a:rPr sz="2200" dirty="0" err="1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образовательных</a:t>
            </a:r>
            <a:r>
              <a:rPr sz="2200" spc="1097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-19" dirty="0">
                <a:solidFill>
                  <a:srgbClr val="191919"/>
                </a:solidFill>
                <a:latin typeface="VAHUJM+Times New Roman"/>
                <a:cs typeface="VAHUJM+Times New Roman"/>
              </a:rPr>
              <a:t>результатов</a:t>
            </a:r>
            <a:r>
              <a:rPr sz="2200" spc="110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по</a:t>
            </a:r>
            <a:r>
              <a:rPr sz="2200" spc="1089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предметным</a:t>
            </a:r>
            <a:r>
              <a:rPr sz="2200" spc="10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областям</a:t>
            </a:r>
            <a:r>
              <a:rPr sz="2200" spc="1088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«</a:t>
            </a:r>
            <a:r>
              <a:rPr sz="2200" dirty="0" err="1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Естественнонаучные</a:t>
            </a:r>
            <a:r>
              <a:rPr lang="ru-RU" sz="2200" dirty="0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  </a:t>
            </a:r>
            <a:r>
              <a:rPr sz="2200" dirty="0" err="1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предметы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»,</a:t>
            </a:r>
            <a:r>
              <a:rPr sz="2200" spc="762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«Естественные</a:t>
            </a:r>
            <a:r>
              <a:rPr sz="2200" spc="747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-19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науки»</a:t>
            </a:r>
            <a:r>
              <a:rPr sz="2200" spc="75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при</a:t>
            </a:r>
            <a:r>
              <a:rPr sz="2200" spc="74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реализации</a:t>
            </a:r>
            <a:r>
              <a:rPr sz="2200" spc="747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 err="1">
                <a:solidFill>
                  <a:srgbClr val="191919"/>
                </a:solidFill>
                <a:latin typeface="VAHUJM+Times New Roman"/>
                <a:cs typeface="VAHUJM+Times New Roman"/>
              </a:rPr>
              <a:t>образовательных</a:t>
            </a:r>
            <a:r>
              <a:rPr sz="2200" spc="761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 err="1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программ</a:t>
            </a:r>
            <a:r>
              <a:rPr lang="ru-RU" sz="2200" dirty="0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   </a:t>
            </a:r>
            <a:r>
              <a:rPr sz="2200" dirty="0" err="1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общего</a:t>
            </a:r>
            <a:r>
              <a:rPr sz="2200" spc="964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образования</a:t>
            </a:r>
            <a:r>
              <a:rPr sz="2200" spc="958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естественно</a:t>
            </a:r>
            <a:r>
              <a:rPr sz="2200" dirty="0">
                <a:solidFill>
                  <a:srgbClr val="191919"/>
                </a:solidFill>
                <a:latin typeface="DLEEKU+Times New Roman"/>
                <a:cs typeface="DLEEKU+Times New Roman"/>
              </a:rPr>
              <a:t>-</a:t>
            </a:r>
            <a:r>
              <a:rPr sz="2200" spc="-15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научной</a:t>
            </a:r>
            <a:r>
              <a:rPr sz="2200" spc="96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и</a:t>
            </a:r>
            <a:r>
              <a:rPr sz="2200" spc="953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 err="1">
                <a:solidFill>
                  <a:srgbClr val="191919"/>
                </a:solidFill>
                <a:latin typeface="VAHUJM+Times New Roman"/>
                <a:cs typeface="VAHUJM+Times New Roman"/>
              </a:rPr>
              <a:t>технологической</a:t>
            </a:r>
            <a:r>
              <a:rPr sz="2200" spc="962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 err="1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направленности</a:t>
            </a:r>
            <a:r>
              <a:rPr sz="2200" dirty="0" smtClean="0">
                <a:solidFill>
                  <a:srgbClr val="191919"/>
                </a:solidFill>
                <a:latin typeface="DLEEKU+Times New Roman"/>
                <a:cs typeface="DLEEKU+Times New Roman"/>
              </a:rPr>
              <a:t>,</a:t>
            </a:r>
            <a:r>
              <a:rPr lang="ru-RU" sz="2200" dirty="0" smtClean="0">
                <a:solidFill>
                  <a:srgbClr val="191919"/>
                </a:solidFill>
                <a:latin typeface="DLEEKU+Times New Roman"/>
                <a:cs typeface="DLEEKU+Times New Roman"/>
              </a:rPr>
              <a:t>  </a:t>
            </a:r>
            <a:r>
              <a:rPr sz="2200" dirty="0" err="1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курсов</a:t>
            </a:r>
            <a:r>
              <a:rPr sz="2200" spc="383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-12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внеурочной</a:t>
            </a:r>
            <a:r>
              <a:rPr sz="2200" spc="3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деятельности</a:t>
            </a:r>
            <a:r>
              <a:rPr sz="2200" spc="3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и</a:t>
            </a:r>
            <a:r>
              <a:rPr sz="2200" spc="363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дополнительных</a:t>
            </a:r>
            <a:r>
              <a:rPr sz="2200" spc="37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 err="1">
                <a:solidFill>
                  <a:srgbClr val="191919"/>
                </a:solidFill>
                <a:latin typeface="VAHUJM+Times New Roman"/>
                <a:cs typeface="VAHUJM+Times New Roman"/>
              </a:rPr>
              <a:t>общеразвивающих</a:t>
            </a:r>
            <a:r>
              <a:rPr sz="2200" spc="3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 err="1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программ</a:t>
            </a:r>
            <a:r>
              <a:rPr lang="ru-RU" sz="2200" dirty="0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  </a:t>
            </a:r>
            <a:r>
              <a:rPr sz="2200" spc="11" dirty="0" err="1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естественно</a:t>
            </a:r>
            <a:r>
              <a:rPr sz="2200" dirty="0" err="1" smtClean="0">
                <a:solidFill>
                  <a:srgbClr val="191919"/>
                </a:solidFill>
                <a:latin typeface="DLEEKU+Times New Roman"/>
                <a:cs typeface="DLEEKU+Times New Roman"/>
              </a:rPr>
              <a:t>-</a:t>
            </a:r>
            <a:r>
              <a:rPr sz="2200" spc="-15" dirty="0" err="1" smtClean="0">
                <a:solidFill>
                  <a:srgbClr val="191919"/>
                </a:solidFill>
                <a:latin typeface="VAHUJM+Times New Roman"/>
                <a:cs typeface="VAHUJM+Times New Roman"/>
              </a:rPr>
              <a:t>научной</a:t>
            </a:r>
            <a:r>
              <a:rPr sz="2200" spc="423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и</a:t>
            </a:r>
            <a:r>
              <a:rPr sz="220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технологической</a:t>
            </a:r>
            <a:r>
              <a:rPr sz="220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91919"/>
                </a:solidFill>
                <a:latin typeface="VAHUJM+Times New Roman"/>
                <a:cs typeface="VAHUJM+Times New Roman"/>
              </a:rPr>
              <a:t>направленности</a:t>
            </a:r>
            <a:r>
              <a:rPr sz="2200" dirty="0">
                <a:solidFill>
                  <a:srgbClr val="191919"/>
                </a:solidFill>
                <a:latin typeface="DLEEKU+Times New Roman"/>
                <a:cs typeface="DLEEKU+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Оснащение 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роста»</a:t>
            </a:r>
            <a:r>
              <a:rPr sz="2800" b="1" spc="13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средствами</a:t>
            </a:r>
            <a:r>
              <a:rPr sz="2800" b="1" spc="10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обучения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7486" y="1063725"/>
            <a:ext cx="10730408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8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оснащена</a:t>
            </a:r>
            <a:r>
              <a:rPr sz="2400" spc="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стандартным</a:t>
            </a:r>
            <a:r>
              <a:rPr sz="2400" b="1" spc="5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комплектом</a:t>
            </a:r>
            <a:r>
              <a:rPr sz="2400" b="1" spc="4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400" spc="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z="2400" spc="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1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</a:t>
            </a:r>
            <a:r>
              <a:rPr sz="2400" spc="3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приведенным</a:t>
            </a:r>
            <a:r>
              <a:rPr sz="2400" spc="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приложении</a:t>
            </a:r>
            <a:r>
              <a:rPr sz="2400" spc="44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</a:t>
            </a:r>
            <a:r>
              <a:rPr sz="2400" spc="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методическим</a:t>
            </a:r>
            <a:r>
              <a:rPr sz="24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рекомендациям</a:t>
            </a:r>
            <a:r>
              <a:rPr sz="2400" spc="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</a:t>
            </a:r>
            <a:r>
              <a:rPr sz="2400" spc="2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1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функционированию</a:t>
            </a:r>
            <a:r>
              <a:rPr sz="2400" spc="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4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расположенных</a:t>
            </a:r>
            <a:r>
              <a:rPr sz="2400" spc="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сельской</a:t>
            </a:r>
            <a:r>
              <a:rPr sz="2400" spc="1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  <a:r>
              <a:rPr sz="2400" spc="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1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малых</a:t>
            </a:r>
            <a:r>
              <a:rPr sz="2400" spc="2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городах,</a:t>
            </a:r>
            <a:r>
              <a:rPr sz="2400" spc="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</a:t>
            </a:r>
            <a:r>
              <a:rPr sz="2400" spc="2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400" spc="6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</a:t>
            </a:r>
            <a:r>
              <a:rPr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</a:t>
            </a:r>
            <a:r>
              <a:rPr sz="2400" spc="6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технологической</a:t>
            </a:r>
            <a:r>
              <a:rPr sz="2400" spc="5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направленностей,</a:t>
            </a:r>
            <a:r>
              <a:rPr sz="2400" spc="4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утвержденным</a:t>
            </a:r>
            <a:r>
              <a:rPr sz="2400" spc="5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</a:t>
            </a:r>
            <a:r>
              <a:rPr sz="2400" spc="1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</a:t>
            </a:r>
            <a:r>
              <a:rPr sz="2400" spc="4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2400" spc="3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40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01.11.2021 № ТВ-1913-02</a:t>
            </a:r>
            <a:r>
              <a:rPr sz="2400" spc="2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</a:t>
            </a:r>
            <a:r>
              <a:rPr sz="2400" spc="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sz="2400" spc="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</a:t>
            </a:r>
            <a:r>
              <a:rPr sz="2400" spc="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функционированию</a:t>
            </a:r>
            <a:r>
              <a:rPr sz="2400" spc="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r>
              <a:rPr sz="2400" spc="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организациях,</a:t>
            </a:r>
            <a:r>
              <a:rPr sz="2400" spc="4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расположенных</a:t>
            </a:r>
            <a:r>
              <a:rPr sz="2400" spc="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</a:t>
            </a:r>
            <a:r>
              <a:rPr sz="2400" spc="1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  <a:r>
              <a:rPr sz="2400" spc="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</a:t>
            </a:r>
            <a:r>
              <a:rPr sz="2400" spc="1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400" spc="4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естественно-научной</a:t>
            </a:r>
            <a:r>
              <a:rPr sz="2400" spc="4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1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</a:t>
            </a:r>
            <a:r>
              <a:rPr sz="24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направленностей</a:t>
            </a:r>
            <a:r>
              <a:rPr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sz="2400" dirty="0">
              <a:solidFill>
                <a:srgbClr val="000000"/>
              </a:solidFill>
              <a:latin typeface="IDFJKK+Arial"/>
              <a:cs typeface="IDFJKK+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431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Оснащение 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роста»</a:t>
            </a:r>
            <a:r>
              <a:rPr sz="2800" b="1" spc="13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средствами</a:t>
            </a:r>
            <a:r>
              <a:rPr sz="2800" b="1" spc="10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обучения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8200" y="1286533"/>
            <a:ext cx="10730408" cy="570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136"/>
              </a:spcBef>
              <a:spcAft>
                <a:spcPts val="0"/>
              </a:spcAft>
            </a:pPr>
            <a:r>
              <a:rPr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12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sz="2400" b="1" spc="4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</a:t>
            </a:r>
            <a:r>
              <a:rPr sz="2400" b="1" spc="5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</a:t>
            </a:r>
            <a:r>
              <a:rPr sz="2400" b="1" spc="4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обучения</a:t>
            </a:r>
            <a:r>
              <a:rPr sz="2400" spc="4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1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sz="2400" spc="3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входят:</a:t>
            </a:r>
          </a:p>
          <a:p>
            <a:pPr marL="0" marR="0">
              <a:lnSpc>
                <a:spcPct val="150000"/>
              </a:lnSpc>
              <a:spcBef>
                <a:spcPts val="13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4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</a:t>
            </a:r>
            <a:r>
              <a:rPr sz="2400" spc="1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</a:t>
            </a:r>
            <a:r>
              <a:rPr sz="2400" spc="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физике,</a:t>
            </a:r>
            <a:r>
              <a:rPr sz="2400" spc="5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химии,</a:t>
            </a:r>
            <a:r>
              <a:rPr sz="2400" spc="6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экологии, физиологии.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18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</a:t>
            </a:r>
            <a:r>
              <a:rPr sz="2400" spc="2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sz="2400" spc="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1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sz="2400" spc="3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ученических</a:t>
            </a:r>
            <a:r>
              <a:rPr sz="2400" spc="3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опытов</a:t>
            </a:r>
            <a:r>
              <a:rPr sz="2400" spc="1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физике,</a:t>
            </a:r>
            <a:r>
              <a:rPr sz="2400" spc="4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химии,</a:t>
            </a:r>
            <a:r>
              <a:rPr sz="2400" spc="5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биологии;</a:t>
            </a:r>
          </a:p>
          <a:p>
            <a:pPr marL="0" marR="0">
              <a:lnSpc>
                <a:spcPct val="150000"/>
              </a:lnSpc>
              <a:spcBef>
                <a:spcPts val="138"/>
              </a:spcBef>
              <a:spcAft>
                <a:spcPts val="0"/>
              </a:spcAft>
            </a:pPr>
            <a:r>
              <a:rPr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</a:t>
            </a:r>
            <a:r>
              <a:rPr sz="2400" spc="2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2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</a:t>
            </a:r>
            <a:r>
              <a:rPr sz="2400" spc="3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реактивов;</a:t>
            </a:r>
          </a:p>
          <a:p>
            <a:pPr marL="0" marR="0">
              <a:lnSpc>
                <a:spcPct val="150000"/>
              </a:lnSpc>
              <a:spcBef>
                <a:spcPts val="13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sz="2400" spc="4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лабораторных</a:t>
            </a:r>
            <a:r>
              <a:rPr sz="2400" spc="1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sz="2400" spc="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ученических</a:t>
            </a:r>
            <a:r>
              <a:rPr sz="2400" spc="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опытов(на</a:t>
            </a:r>
            <a:r>
              <a:rPr sz="2400" spc="2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</a:t>
            </a:r>
            <a:r>
              <a:rPr sz="240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</a:t>
            </a:r>
            <a:r>
              <a:rPr sz="2400" spc="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ОГЭ</a:t>
            </a:r>
            <a:r>
              <a:rPr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136"/>
              </a:spcBef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783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компьютерное</a:t>
            </a:r>
            <a:r>
              <a:rPr lang="ru-RU" sz="2400" spc="4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400" spc="4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(ноутбуки).</a:t>
            </a:r>
          </a:p>
          <a:p>
            <a:pPr marL="0" marR="0">
              <a:lnSpc>
                <a:spcPct val="150000"/>
              </a:lnSpc>
              <a:spcBef>
                <a:spcPts val="136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186"/>
              </a:spcBef>
              <a:spcAft>
                <a:spcPts val="0"/>
              </a:spcAft>
            </a:pPr>
            <a:endParaRPr sz="1600" dirty="0">
              <a:solidFill>
                <a:srgbClr val="000000"/>
              </a:solidFill>
              <a:latin typeface="IDFJKK+Arial"/>
              <a:cs typeface="IDFJKK+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5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225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О</a:t>
            </a:r>
            <a:r>
              <a:rPr lang="ru-RU" sz="2800" b="1" dirty="0" err="1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ткрытие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роста»</a:t>
            </a:r>
            <a:r>
              <a:rPr sz="2800" b="1" spc="13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состоялось </a:t>
            </a:r>
          </a:p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15 сентября 2022 г. </a:t>
            </a:r>
          </a:p>
        </p:txBody>
      </p:sp>
      <p:pic>
        <p:nvPicPr>
          <p:cNvPr id="1026" name="Picture 2" descr="C:\Users\1392684\Desktop\ТОЧКА РОСТА\Фото точка роста\O6mGlDLez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556792"/>
            <a:ext cx="535207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392684\Desktop\ТОЧКА РОСТА\Фото точка роста\B6BRZD829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581866"/>
            <a:ext cx="5723088" cy="39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3073" name="Picture 1" descr="C:\Users\1392684\Desktop\ТОЧКА РОСТА\Фото точка роста\20221117_103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130" y="2192148"/>
            <a:ext cx="5082846" cy="38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392684\Desktop\ТОЧКА РОСТА\Фото точка роста\20221114_094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78" y="1776064"/>
            <a:ext cx="6775915" cy="50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86" y="632389"/>
            <a:ext cx="912238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Работа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центра</a:t>
            </a:r>
            <a:r>
              <a:rPr sz="2800" b="1" spc="15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«Точка </a:t>
            </a:r>
            <a:r>
              <a:rPr sz="2800" b="1" dirty="0" err="1">
                <a:solidFill>
                  <a:srgbClr val="FF0000"/>
                </a:solidFill>
                <a:latin typeface="JCRMLE+Times New Roman Bold"/>
                <a:cs typeface="JCRMLE+Times New Roman Bold"/>
              </a:rPr>
              <a:t>роста</a:t>
            </a:r>
            <a:r>
              <a:rPr sz="2800" b="1" dirty="0" smtClean="0">
                <a:solidFill>
                  <a:srgbClr val="FF0000"/>
                </a:solidFill>
                <a:latin typeface="JCRMLE+Times New Roman Bold"/>
                <a:cs typeface="JCRMLE+Times New Roman Bold"/>
              </a:rPr>
              <a:t>»</a:t>
            </a:r>
            <a:endParaRPr sz="2800" b="1" dirty="0">
              <a:solidFill>
                <a:srgbClr val="FF0000"/>
              </a:solidFill>
              <a:latin typeface="JCRMLE+Times New Roman Bold"/>
              <a:cs typeface="JCRMLE+Times New Roman Bold"/>
            </a:endParaRPr>
          </a:p>
        </p:txBody>
      </p:sp>
      <p:pic>
        <p:nvPicPr>
          <p:cNvPr id="8194" name="Picture 2" descr="C:\Users\1392684\Desktop\ТОЧКА РОСТА\Фото точка роста\Лабораторные работы по физике, химии, биологии\Л.Р. Влияние физической нагрузки на частоту сердечных сокращен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0643" y="2192148"/>
            <a:ext cx="5082848" cy="38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392684\Desktop\ТОЧКА РОСТА\Фото точка роста\Лабораторные работы по физике, химии, биологии\Л.Р.Строение клет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4" y="2169315"/>
            <a:ext cx="5143733" cy="38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497</Words>
  <Application>Microsoft Office PowerPoint</Application>
  <PresentationFormat>Произвольный</PresentationFormat>
  <Paragraphs>55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JCRMLE+Times New Roman Bold</vt:lpstr>
      <vt:lpstr>BSANIV+Arial Bold</vt:lpstr>
      <vt:lpstr>SGTJIL+Times New Roman Bold</vt:lpstr>
      <vt:lpstr>Times New Roman</vt:lpstr>
      <vt:lpstr>Calibri</vt:lpstr>
      <vt:lpstr>REBWMJ+Arial Bold</vt:lpstr>
      <vt:lpstr>VAHUJM+Times New Roman</vt:lpstr>
      <vt:lpstr>IDFJKK+Arial</vt:lpstr>
      <vt:lpstr>DLEEKU+Times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1392684</cp:lastModifiedBy>
  <cp:revision>28</cp:revision>
  <dcterms:modified xsi:type="dcterms:W3CDTF">2024-03-10T21:33:14Z</dcterms:modified>
</cp:coreProperties>
</file>