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8" r:id="rId1"/>
  </p:sldMasterIdLst>
  <p:sldIdLst>
    <p:sldId id="293" r:id="rId2"/>
  </p:sldIdLst>
  <p:sldSz cx="12192000" cy="6858000"/>
  <p:notesSz cx="12192000" cy="6858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mpact" panose="020B0806030902050204" pitchFamily="34" charset="0"/>
      <p:regular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04" y="-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1424" y="274638"/>
            <a:ext cx="10670976" cy="34605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en-US" sz="11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1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1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1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1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проект    ЦЕНТР «Точка роста»</a:t>
            </a:r>
            <a:endParaRPr lang="ru-RU" sz="1600" b="1" u="sng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9601" y="764704"/>
            <a:ext cx="4910335" cy="172819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</a:t>
            </a:r>
            <a:r>
              <a:rPr lang="ru-RU" sz="4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создания центра «Точка роста»:  </a:t>
            </a:r>
            <a:endParaRPr lang="ru-RU" sz="4000" b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совершенствование условий</a:t>
            </a:r>
            <a:r>
              <a:rPr lang="ru-RU" sz="4000" b="1" spc="-35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повышения качества</a:t>
            </a:r>
            <a:r>
              <a:rPr lang="ru-RU" sz="4000" b="1" spc="-1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образования в МА</a:t>
            </a:r>
            <a:r>
              <a:rPr lang="ru-RU" sz="4000" b="1" spc="-1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ОУ</a:t>
            </a:r>
            <a:r>
              <a:rPr lang="ru-RU" sz="4000" b="1" spc="103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spc="-22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4000" b="1" spc="-22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Привольненская</a:t>
            </a:r>
            <a:r>
              <a:rPr lang="ru-RU" sz="4000" b="1" spc="-22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СОШ»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ru-RU" sz="4000" b="1" spc="21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расширение</a:t>
            </a:r>
            <a:r>
              <a:rPr lang="ru-RU" sz="4000" b="1" spc="203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возможности</a:t>
            </a:r>
            <a:r>
              <a:rPr lang="ru-RU" sz="4000" b="1" spc="202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spc="-14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обучающихся</a:t>
            </a:r>
            <a:r>
              <a:rPr lang="ru-RU" sz="4000" b="1" spc="222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lang="ru-RU" sz="4000" b="1" spc="2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освоении</a:t>
            </a:r>
            <a:r>
              <a:rPr lang="ru-RU" sz="4000" b="1" spc="19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учебных</a:t>
            </a:r>
            <a:r>
              <a:rPr lang="ru-RU" sz="4000" b="1" spc="213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предметов</a:t>
            </a:r>
            <a:r>
              <a:rPr lang="ru-RU" sz="4000" b="1" spc="205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естественно-</a:t>
            </a:r>
            <a:r>
              <a:rPr lang="ru-RU" sz="4000" b="1" spc="-19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научной</a:t>
            </a:r>
            <a:r>
              <a:rPr lang="ru-RU" sz="4000" b="1" spc="222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  технологической</a:t>
            </a:r>
            <a:r>
              <a:rPr lang="ru-RU" sz="4000" b="1" spc="-19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направленности;</a:t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ru-RU" sz="4000" b="1" spc="1014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</a:t>
            </a:r>
            <a:r>
              <a:rPr lang="ru-RU" sz="4000" b="1" spc="985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</a:t>
            </a:r>
            <a:r>
              <a:rPr lang="ru-RU" sz="4000" b="1" spc="1002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дополнительного</a:t>
            </a:r>
            <a:r>
              <a:rPr lang="ru-RU" sz="4000" b="1" spc="1026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образования</a:t>
            </a:r>
            <a:r>
              <a:rPr lang="ru-RU" sz="4000" b="1" spc="1014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spc="997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естественно-</a:t>
            </a:r>
            <a:r>
              <a:rPr lang="ru-RU" sz="4000" b="1" spc="-17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научной</a:t>
            </a:r>
            <a:r>
              <a:rPr lang="ru-RU" sz="4000" b="1" spc="1028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 технологической</a:t>
            </a:r>
            <a:r>
              <a:rPr lang="ru-RU" sz="4000" b="1" spc="-19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направленности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практическая</a:t>
            </a:r>
            <a:r>
              <a:rPr lang="ru-RU" sz="4000" b="1" spc="724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отработка</a:t>
            </a:r>
            <a:r>
              <a:rPr lang="ru-RU" sz="4000" b="1" spc="728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учебного</a:t>
            </a:r>
            <a:r>
              <a:rPr lang="ru-RU" sz="4000" b="1" spc="739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материала</a:t>
            </a:r>
            <a:r>
              <a:rPr lang="ru-RU" sz="4000" b="1" spc="743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</a:t>
            </a:r>
            <a:r>
              <a:rPr lang="ru-RU" sz="4000" b="1" spc="717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учебным</a:t>
            </a:r>
            <a:r>
              <a:rPr lang="ru-RU" sz="4000" b="1" spc="734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предметам</a:t>
            </a:r>
            <a:r>
              <a:rPr lang="ru-RU" sz="4000" b="1" spc="722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«Физика»,</a:t>
            </a:r>
            <a:r>
              <a:rPr lang="ru-RU" sz="4000" b="1" spc="744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«Химия»,  «Биология».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87741" y="4581128"/>
            <a:ext cx="4415618" cy="208823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Центра</a:t>
            </a:r>
            <a:r>
              <a:rPr lang="ru-RU" sz="1000" b="1" u="sng" spc="1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роста»</a:t>
            </a:r>
            <a:r>
              <a:rPr lang="ru-RU" sz="1000" b="1" u="sng" spc="13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</a:t>
            </a:r>
            <a:r>
              <a:rPr lang="ru-RU" sz="1000" b="1" u="sng" spc="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1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136"/>
              </a:spcBef>
              <a:buNone/>
            </a:pP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spc="-12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ru-RU" sz="1000" b="1" spc="4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</a:t>
            </a:r>
            <a:r>
              <a:rPr lang="ru-RU" sz="1000" b="1" spc="5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</a:t>
            </a:r>
            <a:r>
              <a:rPr lang="ru-RU" sz="1000" b="1" spc="4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обучения</a:t>
            </a:r>
            <a:r>
              <a:rPr lang="ru-RU" sz="1000" b="1" spc="4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b="1" spc="1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1000" b="1" spc="3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входят:</a:t>
            </a:r>
          </a:p>
          <a:p>
            <a:pPr marL="0" lvl="0" indent="0">
              <a:spcBef>
                <a:spcPts val="136"/>
              </a:spcBef>
              <a:buNone/>
            </a:pP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00" b="1" spc="45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</a:t>
            </a:r>
            <a:r>
              <a:rPr lang="ru-RU" sz="1000" b="1" spc="1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</a:t>
            </a:r>
            <a:r>
              <a:rPr lang="ru-RU" sz="1000" b="1" spc="2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физике,</a:t>
            </a:r>
            <a:r>
              <a:rPr lang="ru-RU" sz="1000" b="1" spc="5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химии,</a:t>
            </a:r>
            <a:r>
              <a:rPr lang="ru-RU" sz="1000" b="1" spc="6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биологии, экологии, физиологии.</a:t>
            </a:r>
          </a:p>
          <a:p>
            <a:pPr marL="0" lvl="0" indent="0">
              <a:spcBef>
                <a:spcPts val="186"/>
              </a:spcBef>
              <a:buNone/>
            </a:pP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</a:t>
            </a:r>
            <a:r>
              <a:rPr lang="ru-RU" sz="1000" b="1" spc="2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lang="ru-RU" sz="1000" b="1" spc="2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b="1" spc="1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lang="ru-RU" sz="1000" b="1" spc="36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ученических</a:t>
            </a:r>
            <a:r>
              <a:rPr lang="ru-RU" sz="1000" b="1" spc="3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опытов</a:t>
            </a:r>
            <a:r>
              <a:rPr lang="ru-RU" sz="1000" b="1" spc="12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физике,</a:t>
            </a:r>
            <a:r>
              <a:rPr lang="ru-RU" sz="1000" b="1" spc="4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химии,</a:t>
            </a:r>
            <a:r>
              <a:rPr lang="ru-RU" sz="1000" b="1" spc="56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биологии;</a:t>
            </a:r>
          </a:p>
          <a:p>
            <a:pPr marL="0" lvl="0" indent="0">
              <a:spcBef>
                <a:spcPts val="138"/>
              </a:spcBef>
              <a:buNone/>
            </a:pP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</a:t>
            </a:r>
            <a:r>
              <a:rPr lang="ru-RU" sz="1000" b="1" spc="2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</a:t>
            </a:r>
            <a:r>
              <a:rPr lang="ru-RU" sz="1000" b="1" spc="3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реактивов;</a:t>
            </a:r>
          </a:p>
          <a:p>
            <a:pPr marL="0" lvl="0" indent="0">
              <a:spcBef>
                <a:spcPts val="136"/>
              </a:spcBef>
              <a:buNone/>
            </a:pP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оборудование</a:t>
            </a:r>
            <a:r>
              <a:rPr lang="ru-RU" sz="1000" b="1" spc="4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лабораторных</a:t>
            </a:r>
            <a:r>
              <a:rPr lang="ru-RU" sz="1000" b="1" spc="1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1000" b="1" spc="1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ученических</a:t>
            </a:r>
            <a:r>
              <a:rPr lang="ru-RU" sz="1000" b="1" spc="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опытов(на</a:t>
            </a:r>
            <a:r>
              <a:rPr lang="ru-RU" sz="1000" b="1" spc="23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</a:t>
            </a:r>
            <a:r>
              <a:rPr lang="ru-RU" sz="1000" b="1" spc="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</a:t>
            </a:r>
            <a:r>
              <a:rPr lang="ru-RU" sz="1000" b="1" spc="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ОГЭ);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компьютерное</a:t>
            </a:r>
            <a:r>
              <a:rPr lang="ru-RU" sz="1000" b="1" spc="43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1000" b="1" spc="4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(ноутбуки</a:t>
            </a:r>
            <a:r>
              <a:rPr lang="ru-RU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световые и цифровые микроскопы.</a:t>
            </a:r>
            <a:endParaRPr lang="ru-RU" sz="1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456040" y="764704"/>
            <a:ext cx="4534109" cy="1152128"/>
          </a:xfrm>
        </p:spPr>
        <p:txBody>
          <a:bodyPr>
            <a:normAutofit/>
          </a:bodyPr>
          <a:lstStyle/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4000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40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4000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40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4000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40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4000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40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4000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40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4000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40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1000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096"/>
              </a:lnSpc>
              <a:spcBef>
                <a:spcPts val="0"/>
              </a:spcBef>
            </a:pPr>
            <a:endParaRPr lang="ru-RU" sz="14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7968208" y="620688"/>
            <a:ext cx="4032448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    результаты: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7030A0"/>
                </a:solidFill>
                <a:ea typeface="Calibri"/>
                <a:cs typeface="Times New Roman"/>
              </a:rPr>
              <a:t>- В </a:t>
            </a:r>
            <a:r>
              <a:rPr lang="ru-RU" sz="1000" b="1" dirty="0">
                <a:solidFill>
                  <a:srgbClr val="7030A0"/>
                </a:solidFill>
                <a:ea typeface="Calibri"/>
                <a:cs typeface="Times New Roman"/>
              </a:rPr>
              <a:t>центре функционируют три кабинета: </a:t>
            </a:r>
            <a:endParaRPr lang="ru-RU" sz="1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000" b="1" dirty="0">
                <a:solidFill>
                  <a:srgbClr val="7030A0"/>
                </a:solidFill>
                <a:ea typeface="Calibri"/>
                <a:cs typeface="Times New Roman"/>
              </a:rPr>
              <a:t>1. Кабинет физики. </a:t>
            </a:r>
            <a:endParaRPr lang="ru-RU" sz="1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000" b="1" dirty="0">
                <a:solidFill>
                  <a:srgbClr val="7030A0"/>
                </a:solidFill>
                <a:ea typeface="Calibri"/>
                <a:cs typeface="Times New Roman"/>
              </a:rPr>
              <a:t>2. Кабинет химии. </a:t>
            </a:r>
            <a:endParaRPr lang="ru-RU" sz="1000" b="1" dirty="0" smtClean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7030A0"/>
                </a:solidFill>
                <a:ea typeface="Calibri"/>
                <a:cs typeface="Times New Roman"/>
              </a:rPr>
              <a:t>3</a:t>
            </a:r>
            <a:r>
              <a:rPr lang="ru-RU" sz="1000" b="1" dirty="0">
                <a:solidFill>
                  <a:srgbClr val="7030A0"/>
                </a:solidFill>
                <a:ea typeface="Calibri"/>
                <a:cs typeface="Times New Roman"/>
              </a:rPr>
              <a:t>. Кабинет биологии. </a:t>
            </a:r>
            <a:endParaRPr lang="ru-RU" sz="1000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7030A0"/>
                </a:solidFill>
                <a:ea typeface="Times New Roman"/>
              </a:rPr>
              <a:t>- В </a:t>
            </a:r>
            <a:r>
              <a:rPr lang="ru-RU" sz="1000" b="1" dirty="0">
                <a:solidFill>
                  <a:srgbClr val="7030A0"/>
                </a:solidFill>
                <a:ea typeface="Times New Roman"/>
              </a:rPr>
              <a:t>Центре «Точка роста» работают квалифицированные, подготовленные кадры, которые освоили и продолжают осваивать новые современные технологии. Все </a:t>
            </a:r>
            <a:r>
              <a:rPr lang="ru-RU" sz="1000" b="1" dirty="0" smtClean="0">
                <a:solidFill>
                  <a:srgbClr val="7030A0"/>
                </a:solidFill>
                <a:ea typeface="Times New Roman"/>
              </a:rPr>
              <a:t>педагоги прошли </a:t>
            </a:r>
            <a:r>
              <a:rPr lang="ru-RU" sz="1000" b="1" dirty="0">
                <a:solidFill>
                  <a:srgbClr val="7030A0"/>
                </a:solidFill>
                <a:ea typeface="Times New Roman"/>
              </a:rPr>
              <a:t>необходимую курсовую переподготовку</a:t>
            </a:r>
            <a:r>
              <a:rPr lang="ru-RU" sz="1000" b="1" dirty="0" smtClean="0">
                <a:solidFill>
                  <a:srgbClr val="7030A0"/>
                </a:solidFill>
                <a:ea typeface="Times New Roman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Разработаны </a:t>
            </a:r>
            <a:r>
              <a:rPr lang="ru-RU" sz="1000" b="1" dirty="0">
                <a:solidFill>
                  <a:srgbClr val="7030A0"/>
                </a:solidFill>
                <a:ea typeface="Calibri"/>
              </a:rPr>
              <a:t>образовательные программы по учебным предметам «Физика», «Химия», «Биология», а также по внеурочной и дополнительной </a:t>
            </a: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деятельности: </a:t>
            </a: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«</a:t>
            </a:r>
            <a:r>
              <a:rPr lang="ru-RU" sz="1000" b="1" dirty="0" err="1" smtClean="0">
                <a:solidFill>
                  <a:srgbClr val="7030A0"/>
                </a:solidFill>
                <a:ea typeface="Calibri"/>
              </a:rPr>
              <a:t>Чудса</a:t>
            </a: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 в пробирке» – 7 </a:t>
            </a:r>
            <a:r>
              <a:rPr lang="ru-RU" sz="1000" b="1" dirty="0" err="1" smtClean="0">
                <a:solidFill>
                  <a:srgbClr val="7030A0"/>
                </a:solidFill>
                <a:ea typeface="Calibri"/>
              </a:rPr>
              <a:t>кл</a:t>
            </a: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, «Экология жизни» -8 </a:t>
            </a:r>
            <a:r>
              <a:rPr lang="ru-RU" sz="1000" b="1" dirty="0" err="1" smtClean="0">
                <a:solidFill>
                  <a:srgbClr val="7030A0"/>
                </a:solidFill>
                <a:ea typeface="Calibri"/>
              </a:rPr>
              <a:t>кл</a:t>
            </a: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, «Удивительная физика» – 9кл, «</a:t>
            </a:r>
            <a:r>
              <a:rPr lang="ru-RU" sz="1000" b="1" dirty="0" err="1" smtClean="0">
                <a:solidFill>
                  <a:srgbClr val="7030A0"/>
                </a:solidFill>
                <a:ea typeface="Calibri"/>
              </a:rPr>
              <a:t>Экология.Природа.Мы</a:t>
            </a: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» -4-8 </a:t>
            </a:r>
            <a:r>
              <a:rPr lang="ru-RU" sz="1000" b="1" dirty="0" err="1" smtClean="0">
                <a:solidFill>
                  <a:srgbClr val="7030A0"/>
                </a:solidFill>
                <a:ea typeface="Calibri"/>
              </a:rPr>
              <a:t>кл</a:t>
            </a:r>
            <a:endParaRPr lang="ru-RU" sz="1000" b="1" dirty="0" smtClean="0">
              <a:solidFill>
                <a:srgbClr val="7030A0"/>
              </a:solidFill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000" b="1" dirty="0">
                <a:solidFill>
                  <a:srgbClr val="7030A0"/>
                </a:solidFill>
                <a:ea typeface="Calibri"/>
              </a:rPr>
              <a:t>-  Учащиеся углубляют знания по учебным предметам, постигают азы робототехники, занимаются исследовательской, экспериментальной и проектной деятельностью. Используя современное оборудование, учащиеся формируют и развивают навыки функциональной грамотности.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000" b="1" dirty="0">
                <a:solidFill>
                  <a:srgbClr val="7030A0"/>
                </a:solidFill>
                <a:ea typeface="Calibri"/>
              </a:rPr>
              <a:t>  </a:t>
            </a: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- В </a:t>
            </a:r>
            <a:r>
              <a:rPr lang="ru-RU" sz="1000" b="1" dirty="0">
                <a:solidFill>
                  <a:srgbClr val="7030A0"/>
                </a:solidFill>
                <a:ea typeface="Calibri"/>
              </a:rPr>
              <a:t>результате работы центра «Точка роста» школьники активнее участвуют в конкурсах, олимпиадах, учебно-исследовательских конференциях, творческих мероприятиях.</a:t>
            </a:r>
            <a:endParaRPr lang="ru-RU" sz="1000" b="1" dirty="0" smtClean="0">
              <a:solidFill>
                <a:srgbClr val="7030A0"/>
              </a:solidFill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- Осуществляется сетевое взаимодействие с МАОУ «СОШ №4» </a:t>
            </a:r>
            <a:r>
              <a:rPr lang="ru-RU" sz="1000" b="1" dirty="0" err="1" smtClean="0">
                <a:solidFill>
                  <a:srgbClr val="7030A0"/>
                </a:solidFill>
                <a:ea typeface="Calibri"/>
              </a:rPr>
              <a:t>г.Черняховска</a:t>
            </a: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. Проводятся занятия по разработанным программам по физике – 8 и 9 </a:t>
            </a:r>
            <a:r>
              <a:rPr lang="ru-RU" sz="1000" b="1" dirty="0" err="1" smtClean="0">
                <a:solidFill>
                  <a:srgbClr val="7030A0"/>
                </a:solidFill>
                <a:ea typeface="Calibri"/>
              </a:rPr>
              <a:t>кл</a:t>
            </a: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, по биологии – 8 </a:t>
            </a:r>
            <a:r>
              <a:rPr lang="ru-RU" sz="1000" b="1" dirty="0" err="1" smtClean="0">
                <a:solidFill>
                  <a:srgbClr val="7030A0"/>
                </a:solidFill>
                <a:ea typeface="Calibri"/>
              </a:rPr>
              <a:t>кл</a:t>
            </a: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, по химии – 9 </a:t>
            </a:r>
            <a:r>
              <a:rPr lang="ru-RU" sz="1000" b="1" dirty="0" err="1" smtClean="0">
                <a:solidFill>
                  <a:srgbClr val="7030A0"/>
                </a:solidFill>
                <a:ea typeface="Calibri"/>
              </a:rPr>
              <a:t>кл</a:t>
            </a: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- Учащиеся школы активно участвуют в международной программе по экологии «Хранители </a:t>
            </a:r>
            <a:r>
              <a:rPr lang="ru-RU" sz="1000" b="1" dirty="0" err="1" smtClean="0">
                <a:solidFill>
                  <a:srgbClr val="7030A0"/>
                </a:solidFill>
                <a:ea typeface="Calibri"/>
              </a:rPr>
              <a:t>природы».Осуществляется</a:t>
            </a: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 природоохранная и проектная деятельность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7030A0"/>
                </a:solidFill>
                <a:ea typeface="Calibri"/>
              </a:rPr>
              <a:t>- На территории школы зарегистрирован Детский ботанический сад (Свидетельство №106 Федерального центра дополнительного образования и организации отдыха и оздоровления детей)</a:t>
            </a:r>
            <a:endParaRPr lang="ru-RU" sz="1000" b="1" dirty="0">
              <a:solidFill>
                <a:srgbClr val="7030A0"/>
              </a:solidFill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000" b="1" dirty="0">
              <a:solidFill>
                <a:srgbClr val="7030A0"/>
              </a:solidFill>
              <a:ea typeface="Calibri"/>
            </a:endParaRPr>
          </a:p>
          <a:p>
            <a:endParaRPr lang="ru-RU" sz="1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" y="2714361"/>
            <a:ext cx="1314272" cy="17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1392684\Desktop\ТОЧКА РОСТА\Фото точка роста\B6BRZD829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124596"/>
            <a:ext cx="2119489" cy="14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1392684\Desktop\ТОЧКА РОСТА\Фото точка роста\Лабораторные работы по физике, химии, биологии\Л.Р. Изменение температуры воды со времене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95" y="2743645"/>
            <a:ext cx="1291352" cy="17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1392684\Desktop\ТОЧКА РОСТА\Фото точка роста\1710073084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58" y="2714361"/>
            <a:ext cx="1313315" cy="17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392684\Desktop\ТОЧКА РОСТА\Фото точка роста\10-03-2024_15-29-54\17100732756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60" y="4700617"/>
            <a:ext cx="1342999" cy="17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1392684\Desktop\ТОЧКА РОСТА\Фото точка роста\17100731159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709660"/>
            <a:ext cx="12961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1392684\Desktop\ТОЧКА РОСТА\Фото точка роста\17100708455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44" y="2714030"/>
            <a:ext cx="1270283" cy="169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39616" y="5589241"/>
            <a:ext cx="345638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342" y="4700616"/>
            <a:ext cx="1346093" cy="179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0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338</TotalTime>
  <Words>328</Words>
  <Application>Microsoft Office PowerPoint</Application>
  <PresentationFormat>Произвольный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Impact</vt:lpstr>
      <vt:lpstr>Times New Roman</vt:lpstr>
      <vt:lpstr>NewsPrint</vt:lpstr>
      <vt:lpstr>                    Федеральный проект    ЦЕНТР «Точка роста»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1392684</cp:lastModifiedBy>
  <cp:revision>49</cp:revision>
  <dcterms:modified xsi:type="dcterms:W3CDTF">2024-03-19T22:51:42Z</dcterms:modified>
</cp:coreProperties>
</file>