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4" r:id="rId3"/>
    <p:sldId id="265" r:id="rId4"/>
    <p:sldId id="276" r:id="rId5"/>
    <p:sldId id="277" r:id="rId6"/>
    <p:sldId id="279" r:id="rId7"/>
    <p:sldId id="267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9" r:id="rId20"/>
    <p:sldId id="273" r:id="rId21"/>
    <p:sldId id="262" r:id="rId22"/>
    <p:sldId id="291" r:id="rId23"/>
    <p:sldId id="292" r:id="rId24"/>
    <p:sldId id="272" r:id="rId25"/>
    <p:sldId id="263" r:id="rId26"/>
    <p:sldId id="270" r:id="rId27"/>
    <p:sldId id="295" r:id="rId28"/>
    <p:sldId id="296" r:id="rId29"/>
    <p:sldId id="297" r:id="rId30"/>
    <p:sldId id="27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663300"/>
    <a:srgbClr val="E4CF80"/>
    <a:srgbClr val="A67C0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60"/>
  </p:normalViewPr>
  <p:slideViewPr>
    <p:cSldViewPr>
      <p:cViewPr>
        <p:scale>
          <a:sx n="90" d="100"/>
          <a:sy n="90" d="100"/>
        </p:scale>
        <p:origin x="-1200" y="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B4E7-87C6-4459-ACB8-7860A4ABAAED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2446-988F-4C78-8F50-75662CC82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6AF9-2E85-41AC-9DAF-399E1FEE6B9D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EB05-68AC-4EC9-A7CF-2201EFB0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3AF7-ACFF-44E8-BD18-C307ADEE2A31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172D-93D7-441C-B626-BF661F2A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4F5-6B5C-405F-84D1-52DCB4AE7492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957-D9C4-4DD3-A926-4E014E1E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D26F-9A97-40D3-8A13-FFF7C6CC330C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7DF0-6B41-4920-84B9-B835A35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584B-E785-404A-9367-EA44A9A5F3DC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01F-09F9-4E8C-B827-86FE13EA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2163-17AC-477D-86C2-35F61619D5E1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8327-9B8F-4872-9FB8-F3FB0ADD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60DD-F327-484C-AB00-99AF11D96062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3DC0-DD75-40FC-8F89-2E5E0DF5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217E-B401-44D1-A4A9-C5CCCF56CB85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CF4E-7222-450A-8132-2EE6E344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FF0-0B66-4559-983B-4BB497A6BE05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EE56-94FC-40AB-B053-2C5E22E4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E17C-0294-497F-8A45-F47710D23718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DD3C-8D72-4EFC-A39B-67FB8275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8E804-1D2D-4977-A104-0DA1DAAF2A96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0B505-2AAF-43D7-82F6-DD9FAF3FC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Dopolnenie/kon%201.jp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megachess.net/content/School/Book/Dopolnenie/kon%202.jpg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Slon%20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Ferz%20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Korol%20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Peshka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megachess.net/content/School/Book/Pawn%202.jpg" TargetMode="Externa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Ladia%20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img-fotki.yandex.ru/get/5817/81454286.33c/0_87825_1e00b72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8858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1196975"/>
            <a:ext cx="6913563" cy="2879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Педагогическая мастерская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«Учимся играть в шахматы – игровые ситуации для школьников»</a:t>
            </a:r>
          </a:p>
        </p:txBody>
      </p:sp>
      <p:sp>
        <p:nvSpPr>
          <p:cNvPr id="6" name="Лента лицом вниз 5"/>
          <p:cNvSpPr/>
          <p:nvPr/>
        </p:nvSpPr>
        <p:spPr>
          <a:xfrm>
            <a:off x="285720" y="214290"/>
            <a:ext cx="8572560" cy="857256"/>
          </a:xfrm>
          <a:prstGeom prst="ribbon">
            <a:avLst>
              <a:gd name="adj1" fmla="val 16667"/>
              <a:gd name="adj2" fmla="val 70406"/>
            </a:avLst>
          </a:prstGeom>
          <a:solidFill>
            <a:srgbClr val="E4CF8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4CF8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13" y="333375"/>
            <a:ext cx="6500812" cy="714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«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Вертикаль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»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9366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229600" cy="865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906588" y="6013450"/>
            <a:ext cx="1841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b="1"/>
          </a:p>
        </p:txBody>
      </p:sp>
      <p:pic>
        <p:nvPicPr>
          <p:cNvPr id="25606" name="Picture 2" descr="http://www.megachess.net/content/School/Book/Dopolnenie/kon%2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00213"/>
            <a:ext cx="40100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http://www.megachess.net/content/School/Book/Dopolnenie/kon%20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700213"/>
            <a:ext cx="3840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Заголовок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5445125"/>
            <a:ext cx="3671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468313" y="5956300"/>
            <a:ext cx="7199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Продвигается на два поля вперед или назад, затем на одно поле влево или вправо.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2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6631" name="Picture 10" descr="i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484313"/>
            <a:ext cx="4138612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39750" y="5830888"/>
            <a:ext cx="374491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Меж коней заключены</a:t>
            </a:r>
            <a:endParaRPr lang="ru-RU"/>
          </a:p>
          <a:p>
            <a:pPr algn="ctr"/>
            <a:r>
              <a:rPr lang="ru-RU" b="1" i="1"/>
              <a:t>Наши славные слоны.</a:t>
            </a:r>
          </a:p>
        </p:txBody>
      </p:sp>
      <p:pic>
        <p:nvPicPr>
          <p:cNvPr id="26633" name="Picture 7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73238"/>
            <a:ext cx="1800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6" descr="i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773238"/>
            <a:ext cx="1655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2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7654" name="Picture 2" descr="Sl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412875"/>
            <a:ext cx="46085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55650" y="5229225"/>
            <a:ext cx="7056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Слон</a:t>
            </a: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может передвигаться на любое количество полей по диагонали. Существуют белопольные и чернопольные слоны, которые передвигаются только по белым или только по черным полям.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67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i_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16113"/>
            <a:ext cx="403383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539750" y="1484313"/>
            <a:ext cx="331311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И ещё два поля есть,</a:t>
            </a:r>
            <a:endParaRPr lang="ru-RU"/>
          </a:p>
          <a:p>
            <a:pPr algn="ctr"/>
            <a:r>
              <a:rPr lang="ru-RU" b="1" i="1"/>
              <a:t>А на них король и ферзь.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611188" y="5734050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Запомните</a:t>
            </a:r>
            <a:r>
              <a:rPr lang="ru-RU" b="1"/>
              <a:t>: </a:t>
            </a:r>
            <a:r>
              <a:rPr lang="ru-RU" b="1">
                <a:solidFill>
                  <a:schemeClr val="hlink"/>
                </a:solidFill>
              </a:rPr>
              <a:t>белый ферзь всегда стоит на белом поле, а черный ферзь на черном поле.</a:t>
            </a:r>
          </a:p>
          <a:p>
            <a:r>
              <a:rPr lang="ru-RU" b="1">
                <a:solidFill>
                  <a:schemeClr val="hlink"/>
                </a:solidFill>
              </a:rPr>
              <a:t>Шахматисты говорят так: «Ферзь любит свой цвет».</a:t>
            </a:r>
            <a:r>
              <a:rPr lang="ru-RU" b="1"/>
              <a:t> </a:t>
            </a:r>
          </a:p>
        </p:txBody>
      </p:sp>
      <p:pic>
        <p:nvPicPr>
          <p:cNvPr id="28681" name="Picture 6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21605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6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205038"/>
            <a:ext cx="1873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9702" name="Picture 2" descr="http://www.megachess.net/content/School/Book/Ferz%2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412875"/>
            <a:ext cx="48244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468313" y="5191125"/>
            <a:ext cx="712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Ферзь –</a:t>
            </a:r>
            <a:r>
              <a:rPr lang="ru-RU" sz="2400"/>
              <a:t> </a:t>
            </a:r>
            <a:r>
              <a:rPr lang="ru-RU" sz="2400" b="1">
                <a:solidFill>
                  <a:schemeClr val="hlink"/>
                </a:solidFill>
              </a:rPr>
              <a:t>это советник короля и самая сильная фигура шахматного войска. Передвигается на любое количество полей в любом направлении.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Chess ki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341438"/>
            <a:ext cx="44640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Заголовок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516563"/>
            <a:ext cx="67675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539750" y="5157788"/>
            <a:ext cx="627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Король</a:t>
            </a: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– самая главная фигура в королевстве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174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611188" y="5661025"/>
            <a:ext cx="28321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А теперь без спешки</a:t>
            </a:r>
            <a:endParaRPr lang="ru-RU"/>
          </a:p>
          <a:p>
            <a:pPr algn="ctr"/>
            <a:r>
              <a:rPr lang="ru-RU" b="1" i="1"/>
              <a:t>Идут на место пешки.</a:t>
            </a:r>
          </a:p>
        </p:txBody>
      </p:sp>
      <p:pic>
        <p:nvPicPr>
          <p:cNvPr id="31751" name="Picture 11" descr="i_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485900"/>
            <a:ext cx="41767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041525"/>
            <a:ext cx="3600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772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Paw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12875"/>
            <a:ext cx="410368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Paw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412875"/>
            <a:ext cx="40338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250825" y="4933950"/>
            <a:ext cx="482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Пешка</a:t>
            </a:r>
            <a:r>
              <a:rPr lang="ru-RU" b="1"/>
              <a:t> </a:t>
            </a:r>
            <a:r>
              <a:rPr lang="ru-RU" b="1">
                <a:solidFill>
                  <a:schemeClr val="hlink"/>
                </a:solidFill>
              </a:rPr>
              <a:t>может за один ход продвинуться на одно поле прямо вперед, а при первом ходе на два поля. 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5148263" y="4979988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Пешка</a:t>
            </a:r>
            <a:r>
              <a:rPr lang="ru-RU" b="1"/>
              <a:t> </a:t>
            </a:r>
            <a:r>
              <a:rPr lang="ru-RU" b="1">
                <a:solidFill>
                  <a:schemeClr val="hlink"/>
                </a:solidFill>
              </a:rPr>
              <a:t>«бьет» чужую фигуру вперед по диагонали.</a:t>
            </a:r>
            <a:r>
              <a:rPr lang="ru-RU" b="1"/>
              <a:t> 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250825" y="5848350"/>
            <a:ext cx="7993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Добравшуюся до противоположного края доски пешку можно обменять на любую пленную фигуру, даже – ферзя. Любая пешечка может превратиться в ферзя.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_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412875"/>
            <a:ext cx="467201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250825" y="5805488"/>
            <a:ext cx="7634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Именно из этого положения начинается любая настоящая шахматная партия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357188"/>
            <a:ext cx="8429625" cy="78581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868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Шахматный театр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2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300663"/>
            <a:ext cx="13557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250825" y="1558925"/>
            <a:ext cx="8643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entury Gothic" pitchFamily="34" charset="0"/>
                <a:cs typeface="Times New Roman" pitchFamily="18" charset="0"/>
              </a:rPr>
              <a:t> </a:t>
            </a:r>
            <a:endParaRPr lang="ru-RU" sz="3200" b="1">
              <a:latin typeface="Century Gothic" pitchFamily="34" charset="0"/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214313" y="2643188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 eaLnBrk="0" hangingPunct="0">
              <a:tabLst>
                <a:tab pos="457200" algn="l"/>
                <a:tab pos="571500" algn="l"/>
              </a:tabLst>
            </a:pP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34823" name="Picture 9" descr="FiguriProches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7343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3203575" y="6129338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600"/>
          </a:p>
        </p:txBody>
      </p:sp>
      <p:pic>
        <p:nvPicPr>
          <p:cNvPr id="34825" name="Picture 14" descr="ee2522f03d57ff6cbd14ba537fa76af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429000"/>
            <a:ext cx="30241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4762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ШАХМАТЫ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5064" name="Picture 8" descr="37BO-BBM__35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8291513" cy="4178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357188"/>
            <a:ext cx="8429625" cy="78581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24775" cy="868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latin typeface="Century Gothic" pitchFamily="34" charset="0"/>
              </a:rPr>
              <a:t>Игра «Волшебный мешочек»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85750" y="1571625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entury Gothic" pitchFamily="34" charset="0"/>
                <a:cs typeface="Times New Roman" pitchFamily="18" charset="0"/>
              </a:rPr>
              <a:t> </a:t>
            </a:r>
            <a:endParaRPr lang="ru-RU" sz="3200" b="1">
              <a:latin typeface="Century Gothic" pitchFamily="34" charset="0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214313" y="2643188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 eaLnBrk="0" hangingPunct="0">
              <a:tabLst>
                <a:tab pos="457200" algn="l"/>
                <a:tab pos="571500" algn="l"/>
              </a:tabLst>
            </a:pP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3584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FiguriProches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84313"/>
            <a:ext cx="7343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AutoShape 12" descr="205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9" name="Picture 14" descr="2058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429000"/>
            <a:ext cx="3384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1525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6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ферз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сл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73238"/>
            <a:ext cx="41449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68313" y="188913"/>
            <a:ext cx="8142287" cy="11525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789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ко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39608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пеш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628775"/>
            <a:ext cx="38893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1525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891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кор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41052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ладь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557338"/>
            <a:ext cx="40370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357188"/>
            <a:ext cx="8429625" cy="78581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663300"/>
                </a:solidFill>
                <a:latin typeface="Century Gothic" pitchFamily="34" charset="0"/>
              </a:rPr>
              <a:t>Игра «Найди пару»</a:t>
            </a:r>
            <a:endParaRPr lang="ru-RU" sz="3600" b="1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994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539750" y="5013325"/>
            <a:ext cx="48736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На черно-белом  крылечке сидели:</a:t>
            </a:r>
            <a:endParaRPr lang="ru-RU"/>
          </a:p>
          <a:p>
            <a:pPr algn="ctr"/>
            <a:r>
              <a:rPr lang="ru-RU" b="1" i="1"/>
              <a:t>Король, Королева, Два офицера,</a:t>
            </a:r>
            <a:endParaRPr lang="ru-RU"/>
          </a:p>
          <a:p>
            <a:pPr algn="ctr"/>
            <a:r>
              <a:rPr lang="ru-RU" b="1" i="1"/>
              <a:t>У них— два Коня,  по углам— две Ладьи,</a:t>
            </a:r>
            <a:endParaRPr lang="ru-RU"/>
          </a:p>
          <a:p>
            <a:pPr algn="ctr"/>
            <a:r>
              <a:rPr lang="ru-RU" b="1" i="1"/>
              <a:t>И строй солдат,  что стоит впереди.</a:t>
            </a:r>
            <a:endParaRPr lang="ru-RU"/>
          </a:p>
          <a:p>
            <a:pPr algn="ctr"/>
            <a:r>
              <a:rPr lang="ru-RU" b="1" i="1"/>
              <a:t> Пару скорее свою ты найди!</a:t>
            </a:r>
          </a:p>
        </p:txBody>
      </p:sp>
      <p:pic>
        <p:nvPicPr>
          <p:cNvPr id="39945" name="Picture 9" descr="pesh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196975"/>
            <a:ext cx="2217737" cy="2592388"/>
          </a:xfrm>
          <a:prstGeom prst="rect">
            <a:avLst/>
          </a:prstGeom>
          <a:noFill/>
        </p:spPr>
      </p:pic>
      <p:pic>
        <p:nvPicPr>
          <p:cNvPr id="39947" name="Picture 11" descr="pion-no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3141663"/>
            <a:ext cx="1319213" cy="1728787"/>
          </a:xfrm>
          <a:prstGeom prst="rect">
            <a:avLst/>
          </a:prstGeom>
          <a:noFill/>
        </p:spPr>
      </p:pic>
      <p:pic>
        <p:nvPicPr>
          <p:cNvPr id="39949" name="Picture 13" descr="depositphotos_9437773-White-horse-ch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268413"/>
            <a:ext cx="1825625" cy="2736850"/>
          </a:xfrm>
          <a:prstGeom prst="rect">
            <a:avLst/>
          </a:prstGeom>
          <a:noFill/>
        </p:spPr>
      </p:pic>
      <p:pic>
        <p:nvPicPr>
          <p:cNvPr id="39950" name="Picture 14" descr="horse-head-chess-piece-outline_318-523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141663"/>
            <a:ext cx="1582737" cy="1727200"/>
          </a:xfrm>
          <a:prstGeom prst="rect">
            <a:avLst/>
          </a:prstGeom>
          <a:noFill/>
        </p:spPr>
      </p:pic>
      <p:pic>
        <p:nvPicPr>
          <p:cNvPr id="39953" name="Picture 17" descr="007_b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412875"/>
            <a:ext cx="1825625" cy="2735263"/>
          </a:xfrm>
          <a:prstGeom prst="rect">
            <a:avLst/>
          </a:prstGeom>
          <a:noFill/>
        </p:spPr>
      </p:pic>
      <p:pic>
        <p:nvPicPr>
          <p:cNvPr id="39954" name="Picture 18" descr="reine-noi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3284538"/>
            <a:ext cx="1654175" cy="155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285750"/>
            <a:ext cx="8429625" cy="10715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6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0" y="0"/>
            <a:ext cx="43815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                                                                         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84213" y="1922463"/>
            <a:ext cx="79930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/>
              <a:t>- А сейчас мы с вами превратимся в пешек:</a:t>
            </a:r>
            <a:endParaRPr lang="ru-RU" sz="2400"/>
          </a:p>
          <a:p>
            <a:r>
              <a:rPr lang="ru-RU" sz="2400" b="1" i="1"/>
              <a:t>Ну- ка, пешки, поиграем.</a:t>
            </a:r>
            <a:endParaRPr lang="ru-RU" sz="2400"/>
          </a:p>
          <a:p>
            <a:r>
              <a:rPr lang="ru-RU" sz="2400" b="1" i="1"/>
              <a:t>Головой мы повращаем</a:t>
            </a:r>
            <a:endParaRPr lang="ru-RU" sz="2400"/>
          </a:p>
          <a:p>
            <a:r>
              <a:rPr lang="ru-RU" sz="2400" b="1" i="1"/>
              <a:t>Вправо – влево, а потом       (вращение головой)</a:t>
            </a:r>
            <a:endParaRPr lang="ru-RU" sz="2400"/>
          </a:p>
          <a:p>
            <a:r>
              <a:rPr lang="ru-RU" sz="2400" b="1" i="1"/>
              <a:t>3- 4, приседаем,</a:t>
            </a:r>
            <a:endParaRPr lang="ru-RU" sz="2400"/>
          </a:p>
          <a:p>
            <a:r>
              <a:rPr lang="ru-RU" sz="2400" b="1" i="1"/>
              <a:t>Наши ножки разомнём.               (приседания)</a:t>
            </a:r>
            <a:endParaRPr lang="ru-RU" sz="2400"/>
          </a:p>
          <a:p>
            <a:r>
              <a:rPr lang="ru-RU" sz="2400" b="1" i="1"/>
              <a:t>1,2,3 – на месте шаг.</a:t>
            </a:r>
            <a:endParaRPr lang="ru-RU" sz="2400"/>
          </a:p>
          <a:p>
            <a:r>
              <a:rPr lang="ru-RU" sz="2400" b="1" i="1"/>
              <a:t>Встали пешки дружно в ряд.</a:t>
            </a:r>
            <a:endParaRPr lang="ru-RU" sz="2400"/>
          </a:p>
          <a:p>
            <a:r>
              <a:rPr lang="ru-RU" sz="2400" b="1" i="1"/>
              <a:t>Мы размялись от души,</a:t>
            </a:r>
            <a:endParaRPr lang="ru-RU" sz="2400"/>
          </a:p>
          <a:p>
            <a:r>
              <a:rPr lang="ru-RU" sz="2400" b="1" i="1"/>
              <a:t>За столы мы вновь спешим.  (садятся за столы)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10810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«Шахматный бал»</a:t>
            </a:r>
            <a:r>
              <a:rPr lang="ru-RU" smtClean="0"/>
              <a:t> 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988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253209_581b6ca7e6904558acbe949ce3569e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769100" cy="4464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0825" y="188913"/>
            <a:ext cx="8497888" cy="151130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6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Игра «Кто быстрее соберет фигуры для сражения»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710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7306666-scattered-chess-pie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773238"/>
            <a:ext cx="5545137" cy="4824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0825" y="333375"/>
            <a:ext cx="8497888" cy="115093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Игровая практика</a:t>
            </a:r>
            <a:r>
              <a:rPr lang="ru-RU" sz="4000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813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think-the-game-compres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5750"/>
            <a:ext cx="7416800" cy="4948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95288" y="333375"/>
            <a:ext cx="8429625" cy="115093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1079500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Рефлексия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915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лесенка успе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6985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0825" y="2603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Этапы</a:t>
            </a:r>
            <a:r>
              <a:rPr lang="ru-RU" sz="4400" b="1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  <a:r>
              <a:rPr lang="ru-RU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обучения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3" name="Rectangle 28"/>
          <p:cNvSpPr>
            <a:spLocks noChangeArrowheads="1"/>
          </p:cNvSpPr>
          <p:nvPr/>
        </p:nvSpPr>
        <p:spPr bwMode="auto">
          <a:xfrm>
            <a:off x="323850" y="1484313"/>
            <a:ext cx="86407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600" b="1"/>
              <a:t>Знакомство с шахматной доской. </a:t>
            </a:r>
          </a:p>
          <a:p>
            <a:pPr marL="342900" indent="-342900"/>
            <a:r>
              <a:rPr lang="ru-RU" sz="3600" b="1"/>
              <a:t>2. Знакомство с фигурами и пешками. </a:t>
            </a:r>
          </a:p>
          <a:p>
            <a:pPr marL="342900" indent="-342900"/>
            <a:r>
              <a:rPr lang="ru-RU" sz="3600" b="1"/>
              <a:t>3. Обучение правилам шахматной игры. </a:t>
            </a:r>
          </a:p>
          <a:p>
            <a:pPr marL="342900" indent="-342900"/>
            <a:r>
              <a:rPr lang="ru-RU" sz="3600" b="1"/>
              <a:t>4. Решение шахматных задач и этюдов. </a:t>
            </a:r>
          </a:p>
          <a:p>
            <a:pPr marL="342900" indent="-342900"/>
            <a:r>
              <a:rPr lang="ru-RU" sz="3600" b="1"/>
              <a:t>5. Игра в шахматы.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900113" y="981075"/>
            <a:ext cx="8069262" cy="338455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350" y="981075"/>
            <a:ext cx="6624638" cy="2798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Спасибо 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за 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внимание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image00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545013"/>
            <a:ext cx="4581525" cy="2052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857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5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571500"/>
            <a:ext cx="8429625" cy="582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Шахматная доска</a:t>
            </a:r>
          </a:p>
        </p:txBody>
      </p:sp>
      <p:pic>
        <p:nvPicPr>
          <p:cNvPr id="18439" name="Picture 7" descr="пеш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73238"/>
            <a:ext cx="5472113" cy="474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2857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Легенда о шахматной доске</a:t>
            </a:r>
          </a:p>
        </p:txBody>
      </p:sp>
      <p:sp>
        <p:nvSpPr>
          <p:cNvPr id="19459" name="Содержимое 7"/>
          <p:cNvSpPr>
            <a:spLocks noGrp="1"/>
          </p:cNvSpPr>
          <p:nvPr>
            <p:ph idx="4294967295"/>
          </p:nvPr>
        </p:nvSpPr>
        <p:spPr>
          <a:xfrm>
            <a:off x="1116013" y="5300663"/>
            <a:ext cx="6551612" cy="64928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</a:pPr>
            <a:endParaRPr lang="ru-RU" sz="20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4.bp.blogspot.com/-dU6dHdOK1tg/T1SzRax_fUI/AAAAAAAAAgQ/zXZheGp6D14/s1600/%D1%88%D0%B0%D1%85%D0%BC%D0%B0%D1%82%D1%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283" y="1574665"/>
            <a:ext cx="6696099" cy="469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934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250825" y="2603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Легенда о шахматной доске</a:t>
            </a:r>
          </a:p>
        </p:txBody>
      </p:sp>
      <p:pic>
        <p:nvPicPr>
          <p:cNvPr id="12" name="Picture 4" descr="Шахматная до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99" y="1462240"/>
            <a:ext cx="4898402" cy="289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934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50825" y="4581525"/>
            <a:ext cx="84978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663300"/>
                </a:solidFill>
              </a:rPr>
              <a:t>Оказалось, чтобы расплатиться с мудрецом, нужно </a:t>
            </a:r>
          </a:p>
          <a:p>
            <a:pPr algn="ctr"/>
            <a:r>
              <a:rPr lang="ru-RU" sz="3600">
                <a:solidFill>
                  <a:srgbClr val="663300"/>
                </a:solidFill>
              </a:rPr>
              <a:t>18 446 744 073 709 551 615 </a:t>
            </a:r>
            <a:r>
              <a:rPr lang="ru-RU">
                <a:solidFill>
                  <a:srgbClr val="663300"/>
                </a:solidFill>
              </a:rPr>
              <a:t>зерен пшеницы.</a:t>
            </a:r>
          </a:p>
          <a:p>
            <a:pPr algn="ctr"/>
            <a:r>
              <a:rPr lang="ru-RU">
                <a:solidFill>
                  <a:srgbClr val="663300"/>
                </a:solidFill>
              </a:rPr>
              <a:t> Вот как звучит это число:</a:t>
            </a:r>
            <a:r>
              <a:rPr lang="ru-RU" b="1">
                <a:solidFill>
                  <a:srgbClr val="663300"/>
                </a:solidFill>
              </a:rPr>
              <a:t> 18 квинтильонов 446 квадрильонов 744 триллиона 73 миллиарда 709 миллионов 551 тысяча 615!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38" y="47625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33"/>
          <p:cNvSpPr>
            <a:spLocks noChangeArrowheads="1"/>
          </p:cNvSpPr>
          <p:nvPr/>
        </p:nvSpPr>
        <p:spPr bwMode="auto">
          <a:xfrm>
            <a:off x="395288" y="5876925"/>
            <a:ext cx="320675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Я смотрю на первый ряд,</a:t>
            </a:r>
            <a:endParaRPr lang="ru-RU"/>
          </a:p>
          <a:p>
            <a:pPr algn="ctr"/>
            <a:r>
              <a:rPr lang="ru-RU" b="1" i="1"/>
              <a:t>По краям ладьи стоят</a:t>
            </a:r>
            <a:r>
              <a:rPr lang="ru-RU" b="1"/>
              <a:t>.</a:t>
            </a:r>
          </a:p>
        </p:txBody>
      </p:sp>
      <p:pic>
        <p:nvPicPr>
          <p:cNvPr id="22535" name="Picture 35" descr="i_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16113"/>
            <a:ext cx="4132262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349500"/>
            <a:ext cx="33131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3558" name="Picture 2" descr="Roo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628775"/>
            <a:ext cx="46799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Заголово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589588"/>
            <a:ext cx="43195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42938" y="47625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5138" y="5768975"/>
            <a:ext cx="3065462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Рядом вижу я коней,</a:t>
            </a:r>
          </a:p>
          <a:p>
            <a:pPr algn="ctr"/>
            <a:r>
              <a:rPr lang="ru-RU" b="1" i="1"/>
              <a:t>Нет фигуры их хитрей.</a:t>
            </a:r>
            <a:r>
              <a:rPr lang="ru-RU" b="1"/>
              <a:t>.</a:t>
            </a:r>
          </a:p>
        </p:txBody>
      </p:sp>
      <p:pic>
        <p:nvPicPr>
          <p:cNvPr id="24583" name="Picture 9" descr="i_5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44675"/>
            <a:ext cx="43195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060575"/>
            <a:ext cx="33782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Шахматы1</Template>
  <TotalTime>717</TotalTime>
  <Words>474</Words>
  <Application>Microsoft Office PowerPoint</Application>
  <PresentationFormat>Экран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Шахматы1</vt:lpstr>
      <vt:lpstr>«Вертикаль»</vt:lpstr>
      <vt:lpstr>Презентация PowerPoint</vt:lpstr>
      <vt:lpstr>Презентация PowerPoint</vt:lpstr>
      <vt:lpstr> Шахматная доска</vt:lpstr>
      <vt:lpstr>Легенда о шахматной доске</vt:lpstr>
      <vt:lpstr>Презентация PowerPoint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Шахматный театр</vt:lpstr>
      <vt:lpstr>Игра «Волшебный мешочек»</vt:lpstr>
      <vt:lpstr>Игра «Чьи следы?»</vt:lpstr>
      <vt:lpstr>Игра «Чьи следы?»</vt:lpstr>
      <vt:lpstr>Игра «Чьи следы?»</vt:lpstr>
      <vt:lpstr>Игра «Найди пару»</vt:lpstr>
      <vt:lpstr>Физкультминутка</vt:lpstr>
      <vt:lpstr> «Шахматный бал» </vt:lpstr>
      <vt:lpstr> </vt:lpstr>
      <vt:lpstr> </vt:lpstr>
      <vt:lpstr>Рефлексия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«Шахматы»</dc:title>
  <dc:creator>User</dc:creator>
  <cp:lastModifiedBy>Inf_osn</cp:lastModifiedBy>
  <cp:revision>34</cp:revision>
  <dcterms:created xsi:type="dcterms:W3CDTF">2014-12-15T14:21:04Z</dcterms:created>
  <dcterms:modified xsi:type="dcterms:W3CDTF">2024-09-24T09:11:15Z</dcterms:modified>
</cp:coreProperties>
</file>